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83" r:id="rId3"/>
    <p:sldId id="285" r:id="rId4"/>
    <p:sldId id="295" r:id="rId5"/>
    <p:sldId id="286" r:id="rId6"/>
    <p:sldId id="287" r:id="rId7"/>
    <p:sldId id="288" r:id="rId8"/>
    <p:sldId id="289" r:id="rId9"/>
    <p:sldId id="290" r:id="rId10"/>
    <p:sldId id="327" r:id="rId11"/>
    <p:sldId id="305" r:id="rId12"/>
    <p:sldId id="293" r:id="rId13"/>
    <p:sldId id="326" r:id="rId14"/>
    <p:sldId id="322" r:id="rId15"/>
    <p:sldId id="297" r:id="rId16"/>
    <p:sldId id="298" r:id="rId17"/>
    <p:sldId id="299" r:id="rId18"/>
    <p:sldId id="300" r:id="rId19"/>
    <p:sldId id="301" r:id="rId20"/>
    <p:sldId id="302"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663300"/>
    <a:srgbClr val="894400"/>
    <a:srgbClr val="A45100"/>
    <a:srgbClr val="B75B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04" autoAdjust="0"/>
    <p:restoredTop sz="94679" autoAdjust="0"/>
  </p:normalViewPr>
  <p:slideViewPr>
    <p:cSldViewPr>
      <p:cViewPr varScale="1">
        <p:scale>
          <a:sx n="70" d="100"/>
          <a:sy n="70" d="100"/>
        </p:scale>
        <p:origin x="-811"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16691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16691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16691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6641B7C8-44DE-4EAE-B425-23650C4B136B}" type="slidenum">
              <a:rPr lang="en-US"/>
              <a:pPr>
                <a:defRPr/>
              </a:pPr>
              <a:t>‹#›</a:t>
            </a:fld>
            <a:endParaRPr lang="en-US"/>
          </a:p>
        </p:txBody>
      </p:sp>
    </p:spTree>
    <p:extLst>
      <p:ext uri="{BB962C8B-B14F-4D97-AF65-F5344CB8AC3E}">
        <p14:creationId xmlns:p14="http://schemas.microsoft.com/office/powerpoint/2010/main" xmlns="" val="15098668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164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64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4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164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C633CD5D-E708-461D-AF53-6CF6EE925FAD}" type="slidenum">
              <a:rPr lang="en-US"/>
              <a:pPr>
                <a:defRPr/>
              </a:pPr>
              <a:t>‹#›</a:t>
            </a:fld>
            <a:endParaRPr lang="en-US"/>
          </a:p>
        </p:txBody>
      </p:sp>
    </p:spTree>
    <p:extLst>
      <p:ext uri="{BB962C8B-B14F-4D97-AF65-F5344CB8AC3E}">
        <p14:creationId xmlns:p14="http://schemas.microsoft.com/office/powerpoint/2010/main" xmlns="" val="3033234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457200" y="2363788"/>
            <a:ext cx="8153400" cy="1600200"/>
            <a:chOff x="288" y="1489"/>
            <a:chExt cx="5136" cy="1008"/>
          </a:xfrm>
        </p:grpSpPr>
        <p:sp>
          <p:nvSpPr>
            <p:cNvPr id="5" name="Arc 2"/>
            <p:cNvSpPr>
              <a:spLocks/>
            </p:cNvSpPr>
            <p:nvPr/>
          </p:nvSpPr>
          <p:spPr bwMode="invGray">
            <a:xfrm>
              <a:off x="3595" y="1489"/>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6" name="Arc 3"/>
            <p:cNvSpPr>
              <a:spLocks/>
            </p:cNvSpPr>
            <p:nvPr/>
          </p:nvSpPr>
          <p:spPr bwMode="invGray">
            <a:xfrm>
              <a:off x="3548" y="1593"/>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7" name="Arc 4"/>
            <p:cNvSpPr>
              <a:spLocks/>
            </p:cNvSpPr>
            <p:nvPr/>
          </p:nvSpPr>
          <p:spPr bwMode="invGray">
            <a:xfrm>
              <a:off x="3521" y="1732"/>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8" name="AutoShape 5"/>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grpSp>
      <p:sp>
        <p:nvSpPr>
          <p:cNvPr id="3079"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3080"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dirty="0" smtClean="0"/>
            </a:lvl1pPr>
          </a:lstStyle>
          <a:p>
            <a:pPr>
              <a:defRPr/>
            </a:pPr>
            <a:r>
              <a:rPr lang="en-US" dirty="0" smtClean="0"/>
              <a:t> </a:t>
            </a:r>
            <a:endParaRPr lang="en-US" dirty="0"/>
          </a:p>
        </p:txBody>
      </p:sp>
      <p:sp>
        <p:nvSpPr>
          <p:cNvPr id="10" name="Rectangle 10"/>
          <p:cNvSpPr>
            <a:spLocks noGrp="1" noChangeArrowheads="1"/>
          </p:cNvSpPr>
          <p:nvPr>
            <p:ph type="ftr" sz="quarter" idx="11"/>
          </p:nvPr>
        </p:nvSpPr>
        <p:spPr/>
        <p:txBody>
          <a:bodyPr/>
          <a:lstStyle>
            <a:lvl1pPr>
              <a:defRPr/>
            </a:lvl1pPr>
          </a:lstStyle>
          <a:p>
            <a:pPr>
              <a:defRPr/>
            </a:pPr>
            <a:r>
              <a:rPr lang="en-US"/>
              <a:t>CSCI 1900</a:t>
            </a:r>
          </a:p>
        </p:txBody>
      </p:sp>
      <p:sp>
        <p:nvSpPr>
          <p:cNvPr id="11" name="Rectangle 11"/>
          <p:cNvSpPr>
            <a:spLocks noGrp="1" noChangeArrowheads="1"/>
          </p:cNvSpPr>
          <p:nvPr>
            <p:ph type="sldNum" sz="quarter" idx="12"/>
          </p:nvPr>
        </p:nvSpPr>
        <p:spPr/>
        <p:txBody>
          <a:bodyPr/>
          <a:lstStyle>
            <a:lvl1pPr>
              <a:defRPr/>
            </a:lvl1pPr>
          </a:lstStyle>
          <a:p>
            <a:pPr>
              <a:defRPr/>
            </a:pPr>
            <a:fld id="{B1A5F671-09BE-4D55-8ABF-B5B95AE5C82B}" type="slidenum">
              <a:rPr lang="en-US"/>
              <a:pPr>
                <a:defRPr/>
              </a:pPr>
              <a:t>‹#›</a:t>
            </a:fld>
            <a:endParaRPr lang="en-US"/>
          </a:p>
        </p:txBody>
      </p:sp>
    </p:spTree>
    <p:extLst>
      <p:ext uri="{BB962C8B-B14F-4D97-AF65-F5344CB8AC3E}">
        <p14:creationId xmlns:p14="http://schemas.microsoft.com/office/powerpoint/2010/main" xmlns="" val="103722529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4BFA8D6E-4748-40A9-9EB1-B94E8BF04E16}" type="slidenum">
              <a:rPr lang="en-US"/>
              <a:pPr>
                <a:defRPr/>
              </a:pPr>
              <a:t>‹#›</a:t>
            </a:fld>
            <a:endParaRPr lang="en-US" dirty="0"/>
          </a:p>
        </p:txBody>
      </p:sp>
    </p:spTree>
    <p:extLst>
      <p:ext uri="{BB962C8B-B14F-4D97-AF65-F5344CB8AC3E}">
        <p14:creationId xmlns:p14="http://schemas.microsoft.com/office/powerpoint/2010/main" xmlns="" val="229596669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E28E4B12-B646-41A5-8EDE-EDC0193E88F1}" type="slidenum">
              <a:rPr lang="en-US"/>
              <a:pPr>
                <a:defRPr/>
              </a:pPr>
              <a:t>‹#›</a:t>
            </a:fld>
            <a:endParaRPr lang="en-US" dirty="0"/>
          </a:p>
        </p:txBody>
      </p:sp>
    </p:spTree>
    <p:extLst>
      <p:ext uri="{BB962C8B-B14F-4D97-AF65-F5344CB8AC3E}">
        <p14:creationId xmlns:p14="http://schemas.microsoft.com/office/powerpoint/2010/main" xmlns="" val="395010338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BC305DCD-4860-4C36-BE44-DFD2E9E6BF0D}" type="slidenum">
              <a:rPr lang="en-US"/>
              <a:pPr>
                <a:defRPr/>
              </a:pPr>
              <a:t>‹#›</a:t>
            </a:fld>
            <a:endParaRPr lang="en-US" dirty="0"/>
          </a:p>
        </p:txBody>
      </p:sp>
    </p:spTree>
    <p:extLst>
      <p:ext uri="{BB962C8B-B14F-4D97-AF65-F5344CB8AC3E}">
        <p14:creationId xmlns:p14="http://schemas.microsoft.com/office/powerpoint/2010/main" xmlns="" val="6287758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E31C15A6-6D89-4CEA-BC11-FF4281F0CA41}" type="slidenum">
              <a:rPr lang="en-US"/>
              <a:pPr>
                <a:defRPr/>
              </a:pPr>
              <a:t>‹#›</a:t>
            </a:fld>
            <a:endParaRPr lang="en-US" dirty="0"/>
          </a:p>
        </p:txBody>
      </p:sp>
    </p:spTree>
    <p:extLst>
      <p:ext uri="{BB962C8B-B14F-4D97-AF65-F5344CB8AC3E}">
        <p14:creationId xmlns:p14="http://schemas.microsoft.com/office/powerpoint/2010/main" xmlns="" val="60117699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80D80101-8D13-4FC7-A08D-2AA527E7F0F8}" type="slidenum">
              <a:rPr lang="en-US"/>
              <a:pPr>
                <a:defRPr/>
              </a:pPr>
              <a:t>‹#›</a:t>
            </a:fld>
            <a:endParaRPr lang="en-US" dirty="0"/>
          </a:p>
        </p:txBody>
      </p:sp>
    </p:spTree>
    <p:extLst>
      <p:ext uri="{BB962C8B-B14F-4D97-AF65-F5344CB8AC3E}">
        <p14:creationId xmlns:p14="http://schemas.microsoft.com/office/powerpoint/2010/main" xmlns="" val="187667807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9"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2F087A6E-0CE8-42EB-A6F1-4A39BB6589B6}" type="slidenum">
              <a:rPr lang="en-US"/>
              <a:pPr>
                <a:defRPr/>
              </a:pPr>
              <a:t>‹#›</a:t>
            </a:fld>
            <a:endParaRPr lang="en-US" dirty="0"/>
          </a:p>
        </p:txBody>
      </p:sp>
    </p:spTree>
    <p:extLst>
      <p:ext uri="{BB962C8B-B14F-4D97-AF65-F5344CB8AC3E}">
        <p14:creationId xmlns:p14="http://schemas.microsoft.com/office/powerpoint/2010/main" xmlns="" val="324891509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5"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15F1156C-E6B8-4132-8BC1-16FFFD05E502}" type="slidenum">
              <a:rPr lang="en-US"/>
              <a:pPr>
                <a:defRPr/>
              </a:pPr>
              <a:t>‹#›</a:t>
            </a:fld>
            <a:endParaRPr lang="en-US" dirty="0"/>
          </a:p>
        </p:txBody>
      </p:sp>
    </p:spTree>
    <p:extLst>
      <p:ext uri="{BB962C8B-B14F-4D97-AF65-F5344CB8AC3E}">
        <p14:creationId xmlns:p14="http://schemas.microsoft.com/office/powerpoint/2010/main" xmlns="" val="87408950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4"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629483DE-5825-439D-9E28-97810A196073}" type="slidenum">
              <a:rPr lang="en-US"/>
              <a:pPr>
                <a:defRPr/>
              </a:pPr>
              <a:t>‹#›</a:t>
            </a:fld>
            <a:endParaRPr lang="en-US" dirty="0"/>
          </a:p>
        </p:txBody>
      </p:sp>
    </p:spTree>
    <p:extLst>
      <p:ext uri="{BB962C8B-B14F-4D97-AF65-F5344CB8AC3E}">
        <p14:creationId xmlns:p14="http://schemas.microsoft.com/office/powerpoint/2010/main" xmlns="" val="107522315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CA562DB2-AA39-4443-B925-F328E5333379}" type="slidenum">
              <a:rPr lang="en-US"/>
              <a:pPr>
                <a:defRPr/>
              </a:pPr>
              <a:t>‹#›</a:t>
            </a:fld>
            <a:endParaRPr lang="en-US" dirty="0"/>
          </a:p>
        </p:txBody>
      </p:sp>
    </p:spTree>
    <p:extLst>
      <p:ext uri="{BB962C8B-B14F-4D97-AF65-F5344CB8AC3E}">
        <p14:creationId xmlns:p14="http://schemas.microsoft.com/office/powerpoint/2010/main" xmlns="" val="236240883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13 </a:t>
            </a:r>
            <a:r>
              <a:rPr lang="en-US" dirty="0"/>
              <a:t>- </a:t>
            </a:r>
            <a:fld id="{DB4A5C0F-927B-4D24-B14C-F7E71DCF33B1}" type="slidenum">
              <a:rPr lang="en-US"/>
              <a:pPr>
                <a:defRPr/>
              </a:pPr>
              <a:t>‹#›</a:t>
            </a:fld>
            <a:endParaRPr lang="en-US" dirty="0"/>
          </a:p>
        </p:txBody>
      </p:sp>
    </p:spTree>
    <p:extLst>
      <p:ext uri="{BB962C8B-B14F-4D97-AF65-F5344CB8AC3E}">
        <p14:creationId xmlns:p14="http://schemas.microsoft.com/office/powerpoint/2010/main" xmlns="" val="113769997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533400"/>
            <a:ext cx="8153400" cy="1600200"/>
            <a:chOff x="288" y="625"/>
            <a:chExt cx="5136" cy="1008"/>
          </a:xfrm>
        </p:grpSpPr>
        <p:sp>
          <p:nvSpPr>
            <p:cNvPr id="1032" name="Arc 2"/>
            <p:cNvSpPr>
              <a:spLocks/>
            </p:cNvSpPr>
            <p:nvPr/>
          </p:nvSpPr>
          <p:spPr bwMode="invGray">
            <a:xfrm>
              <a:off x="3595" y="625"/>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xmlns="" w="9525" cap="rnd">
                  <a:solidFill>
                    <a:srgbClr val="000000"/>
                  </a:solidFill>
                  <a:round/>
                  <a:headEnd/>
                  <a:tailEnd/>
                </a14:hiddenLine>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grpSp>
      <p:sp>
        <p:nvSpPr>
          <p:cNvPr id="1027" name="Rectangle 7"/>
          <p:cNvSpPr>
            <a:spLocks noGrp="1" noChangeArrowheads="1"/>
          </p:cNvSpPr>
          <p:nvPr>
            <p:ph type="title"/>
          </p:nvPr>
        </p:nvSpPr>
        <p:spPr bwMode="auto">
          <a:xfrm>
            <a:off x="609600" y="228600"/>
            <a:ext cx="77724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685800" y="1676400"/>
            <a:ext cx="777240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dirty="0" smtClean="0">
                <a:latin typeface="Arial" charset="0"/>
              </a:defRPr>
            </a:lvl1pPr>
          </a:lstStyle>
          <a:p>
            <a:pPr>
              <a:defRPr/>
            </a:pPr>
            <a:r>
              <a:rPr lang="en-US" dirty="0" smtClean="0"/>
              <a:t> </a:t>
            </a:r>
            <a:endParaRPr lang="en-US" dirty="0"/>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pPr>
              <a:defRPr/>
            </a:pPr>
            <a:r>
              <a:rPr lang="en-US"/>
              <a:t>CSCI 1900</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pPr>
              <a:defRPr/>
            </a:pPr>
            <a:r>
              <a:rPr lang="en-US" dirty="0"/>
              <a:t> </a:t>
            </a:r>
            <a:r>
              <a:rPr lang="en-US" dirty="0" smtClean="0"/>
              <a:t>Lecture 13 </a:t>
            </a:r>
            <a:r>
              <a:rPr lang="en-US" dirty="0"/>
              <a:t>- </a:t>
            </a:r>
            <a:fld id="{3E148D0A-9B4A-45F4-AF84-579DBFB2E9B8}"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768"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iming>
    <p:tnLst>
      <p:par>
        <p:cTn id="1" dur="indefinite" restart="never" nodeType="tmRoot"/>
      </p:par>
    </p:tnLst>
  </p:timing>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charset="0"/>
        </a:defRPr>
      </a:lvl2pPr>
      <a:lvl3pPr algn="r" rtl="0" eaLnBrk="0" fontAlgn="base" hangingPunct="0">
        <a:spcBef>
          <a:spcPct val="0"/>
        </a:spcBef>
        <a:spcAft>
          <a:spcPct val="0"/>
        </a:spcAft>
        <a:defRPr sz="4400" i="1">
          <a:solidFill>
            <a:schemeClr val="tx2"/>
          </a:solidFill>
          <a:latin typeface="Times New Roman" charset="0"/>
        </a:defRPr>
      </a:lvl3pPr>
      <a:lvl4pPr algn="r" rtl="0" eaLnBrk="0" fontAlgn="base" hangingPunct="0">
        <a:spcBef>
          <a:spcPct val="0"/>
        </a:spcBef>
        <a:spcAft>
          <a:spcPct val="0"/>
        </a:spcAft>
        <a:defRPr sz="4400" i="1">
          <a:solidFill>
            <a:schemeClr val="tx2"/>
          </a:solidFill>
          <a:latin typeface="Times New Roman" charset="0"/>
        </a:defRPr>
      </a:lvl4pPr>
      <a:lvl5pPr algn="r" rtl="0" eaLnBrk="0" fontAlgn="base" hangingPunct="0">
        <a:spcBef>
          <a:spcPct val="0"/>
        </a:spcBef>
        <a:spcAft>
          <a:spcPct val="0"/>
        </a:spcAft>
        <a:defRPr sz="4400" i="1">
          <a:solidFill>
            <a:schemeClr val="tx2"/>
          </a:solidFill>
          <a:latin typeface="Times New Roman" charset="0"/>
        </a:defRPr>
      </a:lvl5pPr>
      <a:lvl6pPr marL="457200" algn="r" rtl="0" fontAlgn="base">
        <a:spcBef>
          <a:spcPct val="0"/>
        </a:spcBef>
        <a:spcAft>
          <a:spcPct val="0"/>
        </a:spcAft>
        <a:defRPr sz="4400" i="1">
          <a:solidFill>
            <a:schemeClr val="tx2"/>
          </a:solidFill>
          <a:latin typeface="Times New Roman" charset="0"/>
        </a:defRPr>
      </a:lvl6pPr>
      <a:lvl7pPr marL="914400" algn="r" rtl="0" fontAlgn="base">
        <a:spcBef>
          <a:spcPct val="0"/>
        </a:spcBef>
        <a:spcAft>
          <a:spcPct val="0"/>
        </a:spcAft>
        <a:defRPr sz="4400" i="1">
          <a:solidFill>
            <a:schemeClr val="tx2"/>
          </a:solidFill>
          <a:latin typeface="Times New Roman" charset="0"/>
        </a:defRPr>
      </a:lvl7pPr>
      <a:lvl8pPr marL="1371600" algn="r" rtl="0" fontAlgn="base">
        <a:spcBef>
          <a:spcPct val="0"/>
        </a:spcBef>
        <a:spcAft>
          <a:spcPct val="0"/>
        </a:spcAft>
        <a:defRPr sz="4400" i="1">
          <a:solidFill>
            <a:schemeClr val="tx2"/>
          </a:solidFill>
          <a:latin typeface="Times New Roman" charset="0"/>
        </a:defRPr>
      </a:lvl8pPr>
      <a:lvl9pPr marL="1828800" algn="r" rtl="0" fontAlgn="base">
        <a:spcBef>
          <a:spcPct val="0"/>
        </a:spcBef>
        <a:spcAft>
          <a:spcPct val="0"/>
        </a:spcAft>
        <a:defRPr sz="4400" i="1">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143000"/>
            <a:ext cx="7772400" cy="1447800"/>
          </a:xfrm>
        </p:spPr>
        <p:txBody>
          <a:bodyPr/>
          <a:lstStyle/>
          <a:p>
            <a:pPr algn="ctr" eaLnBrk="1" hangingPunct="1"/>
            <a:r>
              <a:rPr lang="en-US" dirty="0" smtClean="0"/>
              <a:t>Lecture 13</a:t>
            </a:r>
            <a:br>
              <a:rPr lang="en-US" dirty="0" smtClean="0"/>
            </a:br>
            <a:r>
              <a:rPr lang="en-US" dirty="0" smtClean="0"/>
              <a:t>Elements of Probability</a:t>
            </a:r>
          </a:p>
        </p:txBody>
      </p:sp>
      <p:sp>
        <p:nvSpPr>
          <p:cNvPr id="3075" name="Rectangle 3"/>
          <p:cNvSpPr>
            <a:spLocks noGrp="1" noChangeArrowheads="1"/>
          </p:cNvSpPr>
          <p:nvPr>
            <p:ph type="subTitle" idx="1"/>
          </p:nvPr>
        </p:nvSpPr>
        <p:spPr>
          <a:xfrm>
            <a:off x="228600" y="3733800"/>
            <a:ext cx="8763000" cy="1752600"/>
          </a:xfrm>
        </p:spPr>
        <p:txBody>
          <a:bodyPr/>
          <a:lstStyle/>
          <a:p>
            <a:pPr eaLnBrk="1" hangingPunct="1"/>
            <a:r>
              <a:rPr lang="en-US" dirty="0" smtClean="0"/>
              <a:t> CSCI – 1900    Mathematics for Computer Science</a:t>
            </a:r>
          </a:p>
          <a:p>
            <a:pPr eaLnBrk="1" hangingPunct="1"/>
            <a:r>
              <a:rPr lang="en-US" dirty="0" smtClean="0"/>
              <a:t>Fall 2014</a:t>
            </a:r>
          </a:p>
          <a:p>
            <a:pPr eaLnBrk="1" hangingPunct="1"/>
            <a:r>
              <a:rPr lang="en-US" dirty="0" smtClean="0"/>
              <a:t>Bill Pine</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2291"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3148E7E9-DB2A-47AE-B513-1A4D43882AA0}" type="slidenum">
              <a:rPr lang="en-US" sz="1400" smtClean="0">
                <a:latin typeface="Arial" charset="0"/>
              </a:rPr>
              <a:pPr eaLnBrk="1" hangingPunct="1"/>
              <a:t>10</a:t>
            </a:fld>
            <a:endParaRPr lang="en-US" sz="1400" dirty="0" smtClean="0">
              <a:latin typeface="Arial" charset="0"/>
            </a:endParaRPr>
          </a:p>
        </p:txBody>
      </p:sp>
      <p:sp>
        <p:nvSpPr>
          <p:cNvPr id="12293" name="Rectangle 2"/>
          <p:cNvSpPr>
            <a:spLocks noGrp="1" noChangeArrowheads="1"/>
          </p:cNvSpPr>
          <p:nvPr>
            <p:ph type="title"/>
          </p:nvPr>
        </p:nvSpPr>
        <p:spPr/>
        <p:txBody>
          <a:bodyPr/>
          <a:lstStyle/>
          <a:p>
            <a:pPr eaLnBrk="1" hangingPunct="1"/>
            <a:r>
              <a:rPr lang="en-US" smtClean="0"/>
              <a:t>Probability (cont)</a:t>
            </a:r>
          </a:p>
        </p:txBody>
      </p:sp>
      <p:sp>
        <p:nvSpPr>
          <p:cNvPr id="12294" name="Rectangle 3"/>
          <p:cNvSpPr>
            <a:spLocks noGrp="1" noChangeArrowheads="1"/>
          </p:cNvSpPr>
          <p:nvPr>
            <p:ph type="body" idx="1"/>
          </p:nvPr>
        </p:nvSpPr>
        <p:spPr/>
        <p:txBody>
          <a:bodyPr/>
          <a:lstStyle/>
          <a:p>
            <a:pPr eaLnBrk="1" hangingPunct="1"/>
            <a:r>
              <a:rPr lang="en-US" sz="2800" smtClean="0"/>
              <a:t>Sometimes outcomes are not equally likely</a:t>
            </a:r>
          </a:p>
          <a:p>
            <a:pPr lvl="1" eaLnBrk="1" hangingPunct="1"/>
            <a:r>
              <a:rPr lang="en-US" sz="2400" smtClean="0"/>
              <a:t>Consider the following “unfair” die</a:t>
            </a:r>
          </a:p>
          <a:p>
            <a:pPr lvl="1" eaLnBrk="1" hangingPunct="1"/>
            <a:r>
              <a:rPr lang="en-US" sz="2400" smtClean="0"/>
              <a:t>Let O = {1, 2, 3, 4, 5, 6}    </a:t>
            </a:r>
          </a:p>
          <a:p>
            <a:pPr lvl="2" eaLnBrk="1" hangingPunct="1"/>
            <a:r>
              <a:rPr lang="en-US" sz="2000" smtClean="0"/>
              <a:t>p</a:t>
            </a:r>
            <a:r>
              <a:rPr lang="en-US" sz="2000" baseline="-25000" smtClean="0"/>
              <a:t>1</a:t>
            </a:r>
            <a:r>
              <a:rPr lang="en-US" sz="2000" smtClean="0"/>
              <a:t> = 1/12   </a:t>
            </a:r>
          </a:p>
          <a:p>
            <a:pPr lvl="2" eaLnBrk="1" hangingPunct="1"/>
            <a:r>
              <a:rPr lang="en-US" sz="2000" smtClean="0"/>
              <a:t>p</a:t>
            </a:r>
            <a:r>
              <a:rPr lang="en-US" sz="2000" baseline="-25000" smtClean="0"/>
              <a:t>2</a:t>
            </a:r>
            <a:r>
              <a:rPr lang="en-US" sz="2000" smtClean="0"/>
              <a:t> = 1/12     </a:t>
            </a:r>
          </a:p>
          <a:p>
            <a:pPr lvl="2" eaLnBrk="1" hangingPunct="1"/>
            <a:r>
              <a:rPr lang="en-US" sz="2000" smtClean="0"/>
              <a:t>p</a:t>
            </a:r>
            <a:r>
              <a:rPr lang="en-US" sz="2000" baseline="-25000" smtClean="0"/>
              <a:t>3</a:t>
            </a:r>
            <a:r>
              <a:rPr lang="en-US" sz="2000" smtClean="0"/>
              <a:t> = 1/3  </a:t>
            </a:r>
          </a:p>
          <a:p>
            <a:pPr lvl="2" eaLnBrk="1" hangingPunct="1"/>
            <a:r>
              <a:rPr lang="en-US" sz="2000" smtClean="0"/>
              <a:t> p</a:t>
            </a:r>
            <a:r>
              <a:rPr lang="en-US" sz="2000" baseline="-25000" smtClean="0"/>
              <a:t>4</a:t>
            </a:r>
            <a:r>
              <a:rPr lang="en-US" sz="2000" smtClean="0"/>
              <a:t> = 1/6  </a:t>
            </a:r>
          </a:p>
          <a:p>
            <a:pPr lvl="2" eaLnBrk="1" hangingPunct="1"/>
            <a:r>
              <a:rPr lang="en-US" sz="2000" smtClean="0"/>
              <a:t> p</a:t>
            </a:r>
            <a:r>
              <a:rPr lang="en-US" sz="2000" baseline="-25000" smtClean="0"/>
              <a:t>5</a:t>
            </a:r>
            <a:r>
              <a:rPr lang="en-US" sz="2000" smtClean="0"/>
              <a:t> = 1/4</a:t>
            </a:r>
          </a:p>
          <a:p>
            <a:pPr lvl="2" eaLnBrk="1" hangingPunct="1"/>
            <a:r>
              <a:rPr lang="en-US" sz="2000" smtClean="0"/>
              <a:t>p</a:t>
            </a:r>
            <a:r>
              <a:rPr lang="en-US" sz="2000" baseline="-25000" smtClean="0"/>
              <a:t>6</a:t>
            </a:r>
            <a:r>
              <a:rPr lang="en-US" sz="2000" smtClean="0"/>
              <a:t> = 1/12</a:t>
            </a:r>
          </a:p>
          <a:p>
            <a:pPr lvl="1" eaLnBrk="1" hangingPunct="1"/>
            <a:r>
              <a:rPr lang="en-US" sz="2400" i="1" smtClean="0"/>
              <a:t>p </a:t>
            </a:r>
            <a:r>
              <a:rPr lang="en-US" sz="2400" smtClean="0"/>
              <a:t>(even number)  = 1/12 + 1/6 + 1/12  =  4/12  =  1/3</a:t>
            </a:r>
          </a:p>
          <a:p>
            <a:pPr lvl="1" eaLnBrk="1" hangingPunct="1"/>
            <a:r>
              <a:rPr lang="en-US" sz="2400" i="1" smtClean="0"/>
              <a:t>p</a:t>
            </a:r>
            <a:r>
              <a:rPr lang="en-US" sz="2400" smtClean="0"/>
              <a:t>(odd number)   = 1/12 + 1/3 + 1/4  =  8/12  =  2/3</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3315"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3316"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8A96C3B5-066A-437A-8FC6-C1BA930B24B0}" type="slidenum">
              <a:rPr lang="en-US" sz="1400" smtClean="0">
                <a:latin typeface="Arial" charset="0"/>
              </a:rPr>
              <a:pPr eaLnBrk="1" hangingPunct="1"/>
              <a:t>11</a:t>
            </a:fld>
            <a:endParaRPr lang="en-US" sz="1400" dirty="0" smtClean="0">
              <a:latin typeface="Arial" charset="0"/>
            </a:endParaRPr>
          </a:p>
        </p:txBody>
      </p:sp>
      <p:sp>
        <p:nvSpPr>
          <p:cNvPr id="13317" name="Rectangle 2"/>
          <p:cNvSpPr>
            <a:spLocks noGrp="1" noChangeArrowheads="1"/>
          </p:cNvSpPr>
          <p:nvPr>
            <p:ph type="title"/>
          </p:nvPr>
        </p:nvSpPr>
        <p:spPr/>
        <p:txBody>
          <a:bodyPr/>
          <a:lstStyle/>
          <a:p>
            <a:pPr eaLnBrk="1" hangingPunct="1"/>
            <a:r>
              <a:rPr lang="en-US" smtClean="0"/>
              <a:t>Properties of Probabilities</a:t>
            </a:r>
          </a:p>
        </p:txBody>
      </p:sp>
      <p:sp>
        <p:nvSpPr>
          <p:cNvPr id="13318" name="Rectangle 3"/>
          <p:cNvSpPr>
            <a:spLocks noGrp="1" noChangeArrowheads="1"/>
          </p:cNvSpPr>
          <p:nvPr>
            <p:ph type="body" idx="1"/>
          </p:nvPr>
        </p:nvSpPr>
        <p:spPr/>
        <p:txBody>
          <a:bodyPr/>
          <a:lstStyle/>
          <a:p>
            <a:pPr eaLnBrk="1" hangingPunct="1"/>
            <a:r>
              <a:rPr lang="en-US" sz="2800" dirty="0" smtClean="0"/>
              <a:t>Property 1:   </a:t>
            </a:r>
            <a:r>
              <a:rPr lang="en-US" sz="2800" i="1" dirty="0" smtClean="0"/>
              <a:t>0 &lt;= p</a:t>
            </a:r>
            <a:r>
              <a:rPr lang="en-US" sz="2800" dirty="0" smtClean="0"/>
              <a:t>(E) &lt;= 1  </a:t>
            </a:r>
          </a:p>
          <a:p>
            <a:pPr eaLnBrk="1" hangingPunct="1"/>
            <a:r>
              <a:rPr lang="en-US" sz="2800" dirty="0" smtClean="0"/>
              <a:t>Property 2:   </a:t>
            </a:r>
            <a:r>
              <a:rPr lang="en-US" sz="2800" i="1" dirty="0" smtClean="0"/>
              <a:t>p</a:t>
            </a:r>
            <a:r>
              <a:rPr lang="en-US" sz="2800" dirty="0" smtClean="0"/>
              <a:t>(O)=1  and </a:t>
            </a:r>
            <a:r>
              <a:rPr lang="en-US" sz="2800" i="1" dirty="0" smtClean="0"/>
              <a:t>p</a:t>
            </a:r>
            <a:r>
              <a:rPr lang="en-US" sz="2800" dirty="0" smtClean="0"/>
              <a:t>(Ø)=0</a:t>
            </a:r>
          </a:p>
          <a:p>
            <a:pPr eaLnBrk="1" hangingPunct="1"/>
            <a:r>
              <a:rPr lang="en-US" sz="2800" dirty="0" smtClean="0"/>
              <a:t>Property 3:   </a:t>
            </a:r>
            <a:r>
              <a:rPr lang="en-US" sz="2800" i="1" dirty="0"/>
              <a:t>p</a:t>
            </a:r>
            <a:r>
              <a:rPr lang="en-US" sz="2800" dirty="0"/>
              <a:t>(E</a:t>
            </a:r>
            <a:r>
              <a:rPr lang="en-US" sz="2800" dirty="0">
                <a:sym typeface="Symbol" pitchFamily="18" charset="2"/>
              </a:rPr>
              <a:t>F)=</a:t>
            </a:r>
            <a:r>
              <a:rPr lang="en-US" sz="2800" i="1" dirty="0"/>
              <a:t>p</a:t>
            </a:r>
            <a:r>
              <a:rPr lang="en-US" sz="2800" dirty="0"/>
              <a:t>(E)</a:t>
            </a:r>
            <a:r>
              <a:rPr lang="en-US" sz="2800" i="1" dirty="0"/>
              <a:t>+p</a:t>
            </a:r>
            <a:r>
              <a:rPr lang="en-US" sz="2800" dirty="0"/>
              <a:t>(F</a:t>
            </a:r>
            <a:r>
              <a:rPr lang="en-US" sz="2800" dirty="0" smtClean="0"/>
              <a:t>) - </a:t>
            </a:r>
            <a:r>
              <a:rPr lang="en-US" sz="2800" i="1" dirty="0" smtClean="0"/>
              <a:t>p</a:t>
            </a:r>
            <a:r>
              <a:rPr lang="en-US" sz="2800" dirty="0" smtClean="0"/>
              <a:t>(E</a:t>
            </a:r>
            <a:r>
              <a:rPr lang="en-US" sz="2800" dirty="0">
                <a:sym typeface="Symbol" pitchFamily="18" charset="2"/>
              </a:rPr>
              <a:t></a:t>
            </a:r>
            <a:r>
              <a:rPr lang="en-US" sz="2800" dirty="0" smtClean="0">
                <a:sym typeface="Symbol" pitchFamily="18" charset="2"/>
              </a:rPr>
              <a:t>F</a:t>
            </a:r>
            <a:r>
              <a:rPr lang="en-US" sz="2800" dirty="0">
                <a:sym typeface="Symbol" pitchFamily="18" charset="2"/>
              </a:rPr>
              <a:t>)</a:t>
            </a:r>
            <a:r>
              <a:rPr lang="en-US" sz="2800" dirty="0" smtClean="0"/>
              <a:t/>
            </a:r>
            <a:br>
              <a:rPr lang="en-US" sz="2800" dirty="0" smtClean="0"/>
            </a:br>
            <a:r>
              <a:rPr lang="en-US" sz="2800" dirty="0" smtClean="0"/>
              <a:t>		     If E and F are disjoint, then </a:t>
            </a:r>
          </a:p>
          <a:p>
            <a:pPr lvl="1" eaLnBrk="1" hangingPunct="1">
              <a:buFontTx/>
              <a:buNone/>
            </a:pPr>
            <a:r>
              <a:rPr lang="en-US" i="1" dirty="0" smtClean="0"/>
              <a:t>			      p</a:t>
            </a:r>
            <a:r>
              <a:rPr lang="en-US" dirty="0" smtClean="0"/>
              <a:t>(E</a:t>
            </a:r>
            <a:r>
              <a:rPr lang="en-US" dirty="0" smtClean="0">
                <a:sym typeface="Symbol" pitchFamily="18" charset="2"/>
              </a:rPr>
              <a:t>F)=</a:t>
            </a:r>
            <a:r>
              <a:rPr lang="en-US" i="1" dirty="0" smtClean="0"/>
              <a:t>p</a:t>
            </a:r>
            <a:r>
              <a:rPr lang="en-US" dirty="0" smtClean="0"/>
              <a:t>(E)</a:t>
            </a:r>
            <a:r>
              <a:rPr lang="en-US" i="1" dirty="0" smtClean="0"/>
              <a:t>+p</a:t>
            </a:r>
            <a:r>
              <a:rPr lang="en-US" dirty="0" smtClean="0"/>
              <a:t>(F)</a:t>
            </a:r>
          </a:p>
          <a:p>
            <a:pPr eaLnBrk="1" hangingPunct="1"/>
            <a:r>
              <a:rPr lang="en-US" sz="2800" dirty="0" smtClean="0"/>
              <a:t>Property 4:  The probability that an event E</a:t>
            </a:r>
            <a:br>
              <a:rPr lang="en-US" sz="2800" dirty="0" smtClean="0"/>
            </a:br>
            <a:r>
              <a:rPr lang="en-US" sz="2800" dirty="0" smtClean="0"/>
              <a:t>		     will not happen  1 - </a:t>
            </a:r>
            <a:r>
              <a:rPr lang="en-US" sz="2800" i="1" dirty="0" smtClean="0"/>
              <a:t>p</a:t>
            </a:r>
            <a:r>
              <a:rPr lang="en-US" sz="2800" dirty="0" smtClean="0"/>
              <a:t>(E) </a:t>
            </a:r>
          </a:p>
          <a:p>
            <a:pPr eaLnBrk="1" hangingPunct="1"/>
            <a:r>
              <a:rPr lang="en-US" sz="2800" dirty="0"/>
              <a:t>Property </a:t>
            </a:r>
            <a:r>
              <a:rPr lang="en-US" sz="2800" dirty="0" smtClean="0"/>
              <a:t>5:  </a:t>
            </a:r>
            <a:r>
              <a:rPr lang="en-US" sz="2800" dirty="0"/>
              <a:t>If E and F are </a:t>
            </a:r>
            <a:r>
              <a:rPr lang="en-US" sz="2800" dirty="0" smtClean="0"/>
              <a:t>independent, </a:t>
            </a:r>
            <a:r>
              <a:rPr lang="en-US" sz="2800" dirty="0"/>
              <a:t>then</a:t>
            </a:r>
            <a:br>
              <a:rPr lang="en-US" sz="2800" dirty="0"/>
            </a:br>
            <a:r>
              <a:rPr lang="en-US" sz="2800" dirty="0"/>
              <a:t>		     </a:t>
            </a:r>
            <a:r>
              <a:rPr lang="en-US" sz="2800" i="1" dirty="0"/>
              <a:t>p</a:t>
            </a:r>
            <a:r>
              <a:rPr lang="en-US" sz="2800" dirty="0"/>
              <a:t>(E</a:t>
            </a:r>
            <a:r>
              <a:rPr lang="en-US" sz="2800" dirty="0">
                <a:sym typeface="Symbol" pitchFamily="18" charset="2"/>
              </a:rPr>
              <a:t>F</a:t>
            </a:r>
            <a:r>
              <a:rPr lang="en-US" sz="2800" dirty="0" smtClean="0">
                <a:sym typeface="Symbol" pitchFamily="18" charset="2"/>
              </a:rPr>
              <a:t>) = </a:t>
            </a:r>
            <a:r>
              <a:rPr lang="en-US" sz="2800" i="1" dirty="0"/>
              <a:t>p</a:t>
            </a:r>
            <a:r>
              <a:rPr lang="en-US" sz="2800" dirty="0"/>
              <a:t>(E</a:t>
            </a:r>
            <a:r>
              <a:rPr lang="en-US" sz="2800" dirty="0" smtClean="0"/>
              <a:t>)</a:t>
            </a:r>
            <a:r>
              <a:rPr lang="en-US" sz="2800" i="1" dirty="0" smtClean="0"/>
              <a:t>*p</a:t>
            </a:r>
            <a:r>
              <a:rPr lang="en-US" sz="2800" dirty="0" smtClean="0"/>
              <a:t>(F</a:t>
            </a:r>
            <a:r>
              <a:rPr lang="en-US" sz="2800" dirty="0"/>
              <a:t>)</a:t>
            </a:r>
            <a:r>
              <a:rPr lang="en-US" dirty="0" smtClean="0"/>
              <a: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4339"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F0763A22-CE5D-4C24-9BE7-139A7C8FE6A0}" type="slidenum">
              <a:rPr lang="en-US" sz="1400" smtClean="0">
                <a:latin typeface="Arial" charset="0"/>
              </a:rPr>
              <a:pPr eaLnBrk="1" hangingPunct="1"/>
              <a:t>12</a:t>
            </a:fld>
            <a:endParaRPr lang="en-US" sz="1400" dirty="0" smtClean="0">
              <a:latin typeface="Arial" charset="0"/>
            </a:endParaRPr>
          </a:p>
        </p:txBody>
      </p:sp>
      <p:sp>
        <p:nvSpPr>
          <p:cNvPr id="14341" name="Rectangle 2"/>
          <p:cNvSpPr>
            <a:spLocks noGrp="1" noChangeArrowheads="1"/>
          </p:cNvSpPr>
          <p:nvPr>
            <p:ph type="title"/>
          </p:nvPr>
        </p:nvSpPr>
        <p:spPr/>
        <p:txBody>
          <a:bodyPr/>
          <a:lstStyle/>
          <a:p>
            <a:pPr eaLnBrk="1" hangingPunct="1"/>
            <a:r>
              <a:rPr lang="en-US" smtClean="0"/>
              <a:t>Example</a:t>
            </a:r>
          </a:p>
        </p:txBody>
      </p:sp>
      <p:sp>
        <p:nvSpPr>
          <p:cNvPr id="14342" name="Rectangle 3"/>
          <p:cNvSpPr>
            <a:spLocks noGrp="1" noChangeArrowheads="1"/>
          </p:cNvSpPr>
          <p:nvPr>
            <p:ph type="body" idx="1"/>
          </p:nvPr>
        </p:nvSpPr>
        <p:spPr>
          <a:xfrm>
            <a:off x="457200" y="1600200"/>
            <a:ext cx="8686800" cy="4530725"/>
          </a:xfrm>
        </p:spPr>
        <p:txBody>
          <a:bodyPr/>
          <a:lstStyle/>
          <a:p>
            <a:pPr eaLnBrk="1" hangingPunct="1">
              <a:lnSpc>
                <a:spcPct val="80000"/>
              </a:lnSpc>
            </a:pPr>
            <a:r>
              <a:rPr lang="en-US" sz="2800" smtClean="0"/>
              <a:t>A box contains six red balls and four green balls.  Four balls are selected at random.  What is the probability that two of the selected balls are red and the other two green?</a:t>
            </a:r>
          </a:p>
          <a:p>
            <a:pPr eaLnBrk="1" hangingPunct="1">
              <a:lnSpc>
                <a:spcPct val="80000"/>
              </a:lnSpc>
            </a:pPr>
            <a:r>
              <a:rPr lang="en-US" sz="2800" smtClean="0"/>
              <a:t>Choose two red from 6</a:t>
            </a:r>
          </a:p>
          <a:p>
            <a:pPr eaLnBrk="1" hangingPunct="1">
              <a:lnSpc>
                <a:spcPct val="80000"/>
              </a:lnSpc>
            </a:pPr>
            <a:r>
              <a:rPr lang="en-US" sz="2800" smtClean="0"/>
              <a:t>Choose two green from 4</a:t>
            </a:r>
          </a:p>
          <a:p>
            <a:pPr eaLnBrk="1" hangingPunct="1">
              <a:lnSpc>
                <a:spcPct val="80000"/>
              </a:lnSpc>
            </a:pPr>
            <a:r>
              <a:rPr lang="en-US" sz="2800" smtClean="0"/>
              <a:t>|O|= </a:t>
            </a:r>
            <a:r>
              <a:rPr lang="en-US" sz="2800" baseline="-25000" smtClean="0"/>
              <a:t>10</a:t>
            </a:r>
            <a:r>
              <a:rPr lang="en-US" sz="2800" smtClean="0"/>
              <a:t> C </a:t>
            </a:r>
            <a:r>
              <a:rPr lang="en-US" sz="2800" baseline="-25000" smtClean="0"/>
              <a:t>4</a:t>
            </a:r>
            <a:r>
              <a:rPr lang="en-US" sz="2800" smtClean="0"/>
              <a:t> = 210</a:t>
            </a:r>
          </a:p>
          <a:p>
            <a:pPr eaLnBrk="1" hangingPunct="1">
              <a:lnSpc>
                <a:spcPct val="80000"/>
              </a:lnSpc>
            </a:pPr>
            <a:r>
              <a:rPr lang="en-US" sz="2800" smtClean="0"/>
              <a:t>|E|= </a:t>
            </a:r>
            <a:r>
              <a:rPr lang="en-US" sz="2800" baseline="-25000" smtClean="0"/>
              <a:t>6</a:t>
            </a:r>
            <a:r>
              <a:rPr lang="en-US" sz="2800" smtClean="0"/>
              <a:t> C </a:t>
            </a:r>
            <a:r>
              <a:rPr lang="en-US" sz="2800" baseline="-25000" smtClean="0"/>
              <a:t>2</a:t>
            </a:r>
            <a:r>
              <a:rPr lang="en-US" sz="2800" smtClean="0"/>
              <a:t> * </a:t>
            </a:r>
            <a:r>
              <a:rPr lang="en-US" sz="2800" baseline="-25000" smtClean="0"/>
              <a:t>4</a:t>
            </a:r>
            <a:r>
              <a:rPr lang="en-US" sz="2800" smtClean="0"/>
              <a:t> C </a:t>
            </a:r>
            <a:r>
              <a:rPr lang="en-US" sz="2800" baseline="-25000" smtClean="0"/>
              <a:t>2</a:t>
            </a:r>
            <a:r>
              <a:rPr lang="en-US" sz="2800" smtClean="0"/>
              <a:t> = 15*6 =90</a:t>
            </a:r>
          </a:p>
          <a:p>
            <a:pPr eaLnBrk="1" hangingPunct="1">
              <a:lnSpc>
                <a:spcPct val="80000"/>
              </a:lnSpc>
            </a:pPr>
            <a:r>
              <a:rPr lang="en-US" sz="2800" smtClean="0"/>
              <a:t>P(E)= 90/210 = 3/7</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5363"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5364"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EC98257C-5B74-4F10-BAA0-DABF51FBA4E6}" type="slidenum">
              <a:rPr lang="en-US" sz="1400" smtClean="0">
                <a:latin typeface="Arial" charset="0"/>
              </a:rPr>
              <a:pPr eaLnBrk="1" hangingPunct="1"/>
              <a:t>13</a:t>
            </a:fld>
            <a:endParaRPr lang="en-US" sz="1400" dirty="0" smtClean="0">
              <a:latin typeface="Arial" charset="0"/>
            </a:endParaRPr>
          </a:p>
        </p:txBody>
      </p:sp>
      <p:sp>
        <p:nvSpPr>
          <p:cNvPr id="15365" name="Rectangle 2"/>
          <p:cNvSpPr>
            <a:spLocks noGrp="1" noChangeArrowheads="1"/>
          </p:cNvSpPr>
          <p:nvPr>
            <p:ph type="title"/>
          </p:nvPr>
        </p:nvSpPr>
        <p:spPr>
          <a:xfrm>
            <a:off x="381000" y="304800"/>
            <a:ext cx="8229600" cy="700088"/>
          </a:xfrm>
        </p:spPr>
        <p:txBody>
          <a:bodyPr/>
          <a:lstStyle/>
          <a:p>
            <a:pPr eaLnBrk="1" hangingPunct="1"/>
            <a:r>
              <a:rPr lang="en-US" smtClean="0"/>
              <a:t>Example</a:t>
            </a:r>
          </a:p>
        </p:txBody>
      </p:sp>
      <p:sp>
        <p:nvSpPr>
          <p:cNvPr id="15366" name="Rectangle 3"/>
          <p:cNvSpPr>
            <a:spLocks noGrp="1" noChangeArrowheads="1"/>
          </p:cNvSpPr>
          <p:nvPr>
            <p:ph type="body" idx="1"/>
          </p:nvPr>
        </p:nvSpPr>
        <p:spPr>
          <a:xfrm>
            <a:off x="685800" y="1828800"/>
            <a:ext cx="7488238" cy="4394200"/>
          </a:xfrm>
        </p:spPr>
        <p:txBody>
          <a:bodyPr/>
          <a:lstStyle/>
          <a:p>
            <a:pPr marL="469900" indent="-469900" eaLnBrk="1" hangingPunct="1">
              <a:lnSpc>
                <a:spcPct val="90000"/>
              </a:lnSpc>
              <a:spcAft>
                <a:spcPct val="25000"/>
              </a:spcAft>
            </a:pPr>
            <a:r>
              <a:rPr lang="en-US" smtClean="0"/>
              <a:t>A few poker hands </a:t>
            </a:r>
          </a:p>
          <a:p>
            <a:pPr marL="908050" lvl="1" indent="-436563" eaLnBrk="1" hangingPunct="1">
              <a:lnSpc>
                <a:spcPct val="90000"/>
              </a:lnSpc>
              <a:spcAft>
                <a:spcPct val="25000"/>
              </a:spcAft>
            </a:pPr>
            <a:r>
              <a:rPr lang="en-US" smtClean="0"/>
              <a:t>Total possible hands = </a:t>
            </a:r>
            <a:r>
              <a:rPr lang="en-US" baseline="-25000" smtClean="0"/>
              <a:t>52</a:t>
            </a:r>
            <a:r>
              <a:rPr lang="en-US" smtClean="0"/>
              <a:t>C</a:t>
            </a:r>
            <a:r>
              <a:rPr lang="en-US" baseline="-25000" smtClean="0"/>
              <a:t>5</a:t>
            </a:r>
            <a:r>
              <a:rPr lang="en-US" smtClean="0"/>
              <a:t> = 2,598,960</a:t>
            </a:r>
          </a:p>
          <a:p>
            <a:pPr marL="469900" indent="-469900" eaLnBrk="1" hangingPunct="1">
              <a:lnSpc>
                <a:spcPct val="90000"/>
              </a:lnSpc>
              <a:spcAft>
                <a:spcPct val="25000"/>
              </a:spcAft>
            </a:pPr>
            <a:r>
              <a:rPr lang="en-US" smtClean="0"/>
              <a:t>Royal Flush </a:t>
            </a:r>
            <a:r>
              <a:rPr lang="en-US" smtClean="0">
                <a:sym typeface="Wingdings" pitchFamily="2" charset="2"/>
              </a:rPr>
              <a:t> 4 possible hands</a:t>
            </a:r>
            <a:br>
              <a:rPr lang="en-US" smtClean="0">
                <a:sym typeface="Wingdings" pitchFamily="2" charset="2"/>
              </a:rPr>
            </a:br>
            <a:r>
              <a:rPr lang="en-US" smtClean="0">
                <a:sym typeface="Wingdings" pitchFamily="2" charset="2"/>
              </a:rPr>
              <a:t>Odds are 4 in 2,598,960  1 in 649,740</a:t>
            </a:r>
          </a:p>
          <a:p>
            <a:pPr marL="469900" indent="-469900" eaLnBrk="1" hangingPunct="1">
              <a:lnSpc>
                <a:spcPct val="90000"/>
              </a:lnSpc>
              <a:spcAft>
                <a:spcPct val="25000"/>
              </a:spcAft>
            </a:pPr>
            <a:r>
              <a:rPr lang="en-US" smtClean="0">
                <a:sym typeface="Wingdings" pitchFamily="2" charset="2"/>
              </a:rPr>
              <a:t>Straight Flush  40 possible hands</a:t>
            </a:r>
            <a:br>
              <a:rPr lang="en-US" smtClean="0">
                <a:sym typeface="Wingdings" pitchFamily="2" charset="2"/>
              </a:rPr>
            </a:br>
            <a:r>
              <a:rPr lang="en-US" smtClean="0">
                <a:sym typeface="Wingdings" pitchFamily="2" charset="2"/>
              </a:rPr>
              <a:t>Odds are 40 in 2,598,960  1 in 64,974</a:t>
            </a:r>
          </a:p>
          <a:p>
            <a:pPr marL="469900" indent="-469900" eaLnBrk="1" hangingPunct="1">
              <a:lnSpc>
                <a:spcPct val="90000"/>
              </a:lnSpc>
              <a:spcAft>
                <a:spcPct val="25000"/>
              </a:spcAft>
            </a:pPr>
            <a:r>
              <a:rPr lang="en-US" smtClean="0">
                <a:sym typeface="Wingdings" pitchFamily="2" charset="2"/>
              </a:rPr>
              <a:t>Four Aces  48 possible hands</a:t>
            </a:r>
            <a:br>
              <a:rPr lang="en-US" smtClean="0">
                <a:sym typeface="Wingdings" pitchFamily="2" charset="2"/>
              </a:rPr>
            </a:br>
            <a:r>
              <a:rPr lang="en-US" smtClean="0">
                <a:sym typeface="Wingdings" pitchFamily="2" charset="2"/>
              </a:rPr>
              <a:t>Odds are 48 in 2,598,960  1 in 54,145</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4C605BE0-165A-4689-A6B7-1FF70046979F}" type="slidenum">
              <a:rPr lang="en-US" sz="1400" smtClean="0">
                <a:latin typeface="Arial" charset="0"/>
              </a:rPr>
              <a:pPr eaLnBrk="1" hangingPunct="1"/>
              <a:t>14</a:t>
            </a:fld>
            <a:endParaRPr lang="en-US" sz="1400" dirty="0" smtClean="0">
              <a:latin typeface="Arial" charset="0"/>
            </a:endParaRPr>
          </a:p>
        </p:txBody>
      </p:sp>
      <p:sp>
        <p:nvSpPr>
          <p:cNvPr id="16389" name="Rectangle 2"/>
          <p:cNvSpPr>
            <a:spLocks noGrp="1" noChangeArrowheads="1"/>
          </p:cNvSpPr>
          <p:nvPr>
            <p:ph type="title"/>
          </p:nvPr>
        </p:nvSpPr>
        <p:spPr/>
        <p:txBody>
          <a:bodyPr/>
          <a:lstStyle/>
          <a:p>
            <a:pPr eaLnBrk="1" hangingPunct="1"/>
            <a:r>
              <a:rPr lang="en-US" smtClean="0"/>
              <a:t>Example (cont)</a:t>
            </a:r>
          </a:p>
        </p:txBody>
      </p:sp>
      <p:sp>
        <p:nvSpPr>
          <p:cNvPr id="16390" name="Rectangle 3"/>
          <p:cNvSpPr>
            <a:spLocks noGrp="1" noChangeArrowheads="1"/>
          </p:cNvSpPr>
          <p:nvPr>
            <p:ph type="body" idx="1"/>
          </p:nvPr>
        </p:nvSpPr>
        <p:spPr>
          <a:xfrm>
            <a:off x="914400" y="1905000"/>
            <a:ext cx="8001000" cy="4530725"/>
          </a:xfrm>
        </p:spPr>
        <p:txBody>
          <a:bodyPr/>
          <a:lstStyle/>
          <a:p>
            <a:pPr marL="469900" indent="-469900" eaLnBrk="1" hangingPunct="1"/>
            <a:r>
              <a:rPr lang="en-US" sz="2800" smtClean="0"/>
              <a:t>What is the probability that a hand of five cards from a standard deck  contains four cards of one kind?</a:t>
            </a:r>
          </a:p>
          <a:p>
            <a:pPr marL="469900" indent="-469900" eaLnBrk="1" hangingPunct="1"/>
            <a:r>
              <a:rPr lang="en-US" sz="2800" smtClean="0"/>
              <a:t>Pick the type of kind (2,3,…A)   	</a:t>
            </a:r>
            <a:r>
              <a:rPr lang="en-US" sz="2800" baseline="-25000" smtClean="0"/>
              <a:t>13</a:t>
            </a:r>
            <a:r>
              <a:rPr lang="en-US" sz="2800" smtClean="0"/>
              <a:t> C </a:t>
            </a:r>
            <a:r>
              <a:rPr lang="en-US" sz="2800" baseline="-25000" smtClean="0"/>
              <a:t>1 </a:t>
            </a:r>
            <a:r>
              <a:rPr lang="en-US" sz="2800" smtClean="0"/>
              <a:t>= 13</a:t>
            </a:r>
          </a:p>
          <a:p>
            <a:pPr marL="469900" indent="-469900" eaLnBrk="1" hangingPunct="1"/>
            <a:r>
              <a:rPr lang="en-US" sz="2800" smtClean="0"/>
              <a:t>Pick the four of that kind    		 </a:t>
            </a:r>
            <a:r>
              <a:rPr lang="en-US" baseline="-25000" smtClean="0"/>
              <a:t>4</a:t>
            </a:r>
            <a:r>
              <a:rPr lang="en-US" sz="2800" smtClean="0"/>
              <a:t> C </a:t>
            </a:r>
            <a:r>
              <a:rPr lang="en-US" baseline="-25000" smtClean="0"/>
              <a:t>4 </a:t>
            </a:r>
            <a:r>
              <a:rPr lang="en-US" sz="2800" smtClean="0"/>
              <a:t>= 1</a:t>
            </a:r>
            <a:endParaRPr lang="en-US" baseline="-25000" smtClean="0"/>
          </a:p>
          <a:p>
            <a:pPr marL="469900" indent="-469900" eaLnBrk="1" hangingPunct="1"/>
            <a:r>
              <a:rPr lang="en-US" sz="2800" smtClean="0"/>
              <a:t>Pick 1 of the 48 remaining  		</a:t>
            </a:r>
            <a:r>
              <a:rPr lang="en-US" baseline="-25000" smtClean="0"/>
              <a:t>48</a:t>
            </a:r>
            <a:r>
              <a:rPr lang="en-US" sz="2800" smtClean="0"/>
              <a:t> C </a:t>
            </a:r>
            <a:r>
              <a:rPr lang="en-US" baseline="-25000" smtClean="0"/>
              <a:t>1</a:t>
            </a:r>
            <a:r>
              <a:rPr lang="en-US" sz="2800" smtClean="0"/>
              <a:t>= 48 </a:t>
            </a:r>
          </a:p>
          <a:p>
            <a:pPr marL="469900" indent="-469900" eaLnBrk="1" hangingPunct="1"/>
            <a:r>
              <a:rPr lang="en-US" sz="2800" smtClean="0"/>
              <a:t>|E| = 13*1*48, the number of 5 card hands having 4 of a kind</a:t>
            </a:r>
          </a:p>
          <a:p>
            <a:pPr marL="469900" indent="-469900" eaLnBrk="1" hangingPunct="1"/>
            <a:r>
              <a:rPr lang="en-US" sz="2800" smtClean="0"/>
              <a:t>P(E) = |E|/|U| = 624/ 2,598,960  </a:t>
            </a:r>
            <a:r>
              <a:rPr lang="en-US" sz="2800" smtClean="0">
                <a:sym typeface="Symbol" pitchFamily="18" charset="2"/>
              </a:rPr>
              <a:t></a:t>
            </a:r>
            <a:r>
              <a:rPr lang="en-US" sz="2800" smtClean="0"/>
              <a:t>  .00024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23C0C8C0-967B-4F83-AAA2-025F24EA2557}" type="slidenum">
              <a:rPr lang="en-US" sz="1400" smtClean="0">
                <a:latin typeface="Arial" charset="0"/>
              </a:rPr>
              <a:pPr eaLnBrk="1" hangingPunct="1"/>
              <a:t>15</a:t>
            </a:fld>
            <a:endParaRPr lang="en-US" sz="1400" dirty="0" smtClean="0">
              <a:latin typeface="Arial" charset="0"/>
            </a:endParaRPr>
          </a:p>
        </p:txBody>
      </p:sp>
      <p:sp>
        <p:nvSpPr>
          <p:cNvPr id="17413" name="Rectangle 2"/>
          <p:cNvSpPr>
            <a:spLocks noGrp="1" noChangeArrowheads="1"/>
          </p:cNvSpPr>
          <p:nvPr>
            <p:ph type="title"/>
          </p:nvPr>
        </p:nvSpPr>
        <p:spPr/>
        <p:txBody>
          <a:bodyPr/>
          <a:lstStyle/>
          <a:p>
            <a:pPr eaLnBrk="1" hangingPunct="1"/>
            <a:r>
              <a:rPr lang="en-US" smtClean="0"/>
              <a:t>Pigeonhole Principle</a:t>
            </a:r>
          </a:p>
        </p:txBody>
      </p:sp>
      <p:sp>
        <p:nvSpPr>
          <p:cNvPr id="17414" name="Rectangle 3"/>
          <p:cNvSpPr>
            <a:spLocks noGrp="1" noChangeArrowheads="1"/>
          </p:cNvSpPr>
          <p:nvPr>
            <p:ph type="body" idx="1"/>
          </p:nvPr>
        </p:nvSpPr>
        <p:spPr/>
        <p:txBody>
          <a:bodyPr/>
          <a:lstStyle/>
          <a:p>
            <a:pPr eaLnBrk="1" hangingPunct="1"/>
            <a:r>
              <a:rPr lang="en-US" dirty="0" smtClean="0"/>
              <a:t>Reading</a:t>
            </a:r>
          </a:p>
          <a:p>
            <a:pPr lvl="1" eaLnBrk="1" hangingPunct="1"/>
            <a:r>
              <a:rPr lang="en-US" dirty="0" smtClean="0"/>
              <a:t>Rosen  </a:t>
            </a:r>
            <a:r>
              <a:rPr lang="en-US" dirty="0" smtClean="0"/>
              <a:t>– </a:t>
            </a:r>
            <a:r>
              <a:rPr lang="en-US" smtClean="0"/>
              <a:t>Section </a:t>
            </a:r>
            <a:r>
              <a:rPr lang="en-US" smtClean="0"/>
              <a:t>6.2</a:t>
            </a:r>
            <a:endParaRPr lang="en-US" dirty="0" smtClean="0"/>
          </a:p>
          <a:p>
            <a:pPr eaLnBrk="1" hangingPunct="1"/>
            <a:r>
              <a:rPr lang="en-US" dirty="0" smtClean="0"/>
              <a:t>If you put </a:t>
            </a:r>
            <a:r>
              <a:rPr lang="en-US" i="1" dirty="0" smtClean="0"/>
              <a:t>n</a:t>
            </a:r>
            <a:r>
              <a:rPr lang="en-US" dirty="0" smtClean="0"/>
              <a:t> Pigeons in </a:t>
            </a:r>
            <a:r>
              <a:rPr lang="en-US" i="1" dirty="0" smtClean="0"/>
              <a:t>k</a:t>
            </a:r>
            <a:r>
              <a:rPr lang="en-US" dirty="0" smtClean="0"/>
              <a:t> Holes and </a:t>
            </a:r>
            <a:r>
              <a:rPr lang="en-US" i="1" dirty="0" smtClean="0"/>
              <a:t>n </a:t>
            </a:r>
            <a:r>
              <a:rPr lang="en-US" dirty="0" smtClean="0"/>
              <a:t>&gt; </a:t>
            </a:r>
            <a:r>
              <a:rPr lang="en-US" i="1" dirty="0" smtClean="0"/>
              <a:t>k</a:t>
            </a:r>
            <a:r>
              <a:rPr lang="en-US" dirty="0" smtClean="0"/>
              <a:t> then at least one hole will have more than one pigeon in it</a:t>
            </a:r>
          </a:p>
          <a:p>
            <a:pPr lvl="1" eaLnBrk="1" hangingPunct="1"/>
            <a:r>
              <a:rPr lang="en-US" dirty="0" smtClean="0"/>
              <a:t>Everybody has to be somewhere</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28D585DC-A9F4-495B-AA03-8F1E37E66298}" type="slidenum">
              <a:rPr lang="en-US" sz="1400" smtClean="0">
                <a:latin typeface="Arial" charset="0"/>
              </a:rPr>
              <a:pPr eaLnBrk="1" hangingPunct="1"/>
              <a:t>16</a:t>
            </a:fld>
            <a:endParaRPr lang="en-US" sz="1400" dirty="0" smtClean="0">
              <a:latin typeface="Arial" charset="0"/>
            </a:endParaRPr>
          </a:p>
        </p:txBody>
      </p:sp>
      <p:sp>
        <p:nvSpPr>
          <p:cNvPr id="18437" name="Rectangle 2"/>
          <p:cNvSpPr>
            <a:spLocks noGrp="1" noChangeArrowheads="1"/>
          </p:cNvSpPr>
          <p:nvPr>
            <p:ph type="title"/>
          </p:nvPr>
        </p:nvSpPr>
        <p:spPr/>
        <p:txBody>
          <a:bodyPr/>
          <a:lstStyle/>
          <a:p>
            <a:pPr eaLnBrk="1" hangingPunct="1"/>
            <a:r>
              <a:rPr lang="en-US" smtClean="0"/>
              <a:t>Example</a:t>
            </a:r>
          </a:p>
        </p:txBody>
      </p:sp>
      <p:sp>
        <p:nvSpPr>
          <p:cNvPr id="18438" name="Rectangle 3"/>
          <p:cNvSpPr>
            <a:spLocks noGrp="1" noChangeArrowheads="1"/>
          </p:cNvSpPr>
          <p:nvPr>
            <p:ph type="body" idx="1"/>
          </p:nvPr>
        </p:nvSpPr>
        <p:spPr/>
        <p:txBody>
          <a:bodyPr/>
          <a:lstStyle/>
          <a:p>
            <a:pPr eaLnBrk="1" hangingPunct="1"/>
            <a:r>
              <a:rPr lang="en-US" smtClean="0"/>
              <a:t>If there are 8 people in a room at least two of them must have been born on the same day of the week …</a:t>
            </a:r>
          </a:p>
          <a:p>
            <a:pPr lvl="1" eaLnBrk="1" hangingPunct="1"/>
            <a:r>
              <a:rPr lang="en-US" smtClean="0"/>
              <a:t>The people are the pigeons</a:t>
            </a:r>
          </a:p>
          <a:p>
            <a:pPr lvl="1" eaLnBrk="1" hangingPunct="1"/>
            <a:r>
              <a:rPr lang="en-US" smtClean="0"/>
              <a:t>The days of the week are the pigeonholes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69E642BF-85AB-4573-BBFD-80198D8A6D83}" type="slidenum">
              <a:rPr lang="en-US" sz="1400" smtClean="0">
                <a:latin typeface="Arial" charset="0"/>
              </a:rPr>
              <a:pPr eaLnBrk="1" hangingPunct="1"/>
              <a:t>17</a:t>
            </a:fld>
            <a:endParaRPr lang="en-US" sz="1400" dirty="0" smtClean="0">
              <a:latin typeface="Arial" charset="0"/>
            </a:endParaRPr>
          </a:p>
        </p:txBody>
      </p:sp>
      <p:sp>
        <p:nvSpPr>
          <p:cNvPr id="19461" name="Rectangle 2"/>
          <p:cNvSpPr>
            <a:spLocks noGrp="1" noChangeArrowheads="1"/>
          </p:cNvSpPr>
          <p:nvPr>
            <p:ph type="title"/>
          </p:nvPr>
        </p:nvSpPr>
        <p:spPr/>
        <p:txBody>
          <a:bodyPr/>
          <a:lstStyle/>
          <a:p>
            <a:pPr eaLnBrk="1" hangingPunct="1"/>
            <a:r>
              <a:rPr lang="en-US" smtClean="0"/>
              <a:t>Using the Pigeonhole Principle</a:t>
            </a:r>
          </a:p>
        </p:txBody>
      </p:sp>
      <p:sp>
        <p:nvSpPr>
          <p:cNvPr id="19462" name="Rectangle 3"/>
          <p:cNvSpPr>
            <a:spLocks noGrp="1" noChangeArrowheads="1"/>
          </p:cNvSpPr>
          <p:nvPr>
            <p:ph type="body" idx="1"/>
          </p:nvPr>
        </p:nvSpPr>
        <p:spPr/>
        <p:txBody>
          <a:bodyPr/>
          <a:lstStyle/>
          <a:p>
            <a:pPr eaLnBrk="1" hangingPunct="1"/>
            <a:r>
              <a:rPr lang="en-US" smtClean="0"/>
              <a:t>If we are putting 27 files on 26 flash drives, at least one drive will have 2 or more files</a:t>
            </a:r>
          </a:p>
          <a:p>
            <a:pPr lvl="1" eaLnBrk="1" hangingPunct="1"/>
            <a:r>
              <a:rPr lang="en-US" smtClean="0"/>
              <a:t>Identify the pigeons and the pigeonholes</a:t>
            </a:r>
          </a:p>
          <a:p>
            <a:pPr lvl="2" eaLnBrk="1" hangingPunct="1"/>
            <a:r>
              <a:rPr lang="en-US" smtClean="0"/>
              <a:t>The drives are the pigeonholes </a:t>
            </a:r>
            <a:br>
              <a:rPr lang="en-US" smtClean="0"/>
            </a:br>
            <a:r>
              <a:rPr lang="en-US" smtClean="0"/>
              <a:t>The files are the pigeons</a:t>
            </a:r>
          </a:p>
          <a:p>
            <a:pPr lvl="1" eaLnBrk="1" hangingPunct="1"/>
            <a:r>
              <a:rPr lang="en-US" smtClean="0"/>
              <a:t>We have 26 holes and 27 pigeons </a:t>
            </a:r>
          </a:p>
          <a:p>
            <a:pPr lvl="1" eaLnBrk="1" hangingPunct="1"/>
            <a:r>
              <a:rPr lang="en-US" smtClean="0"/>
              <a:t>Therefore  by the pigeonhole principle at least one disk must have more than 1 file on it</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20483"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20484"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48BCAD6C-738D-4FBA-932D-40D4359122FF}" type="slidenum">
              <a:rPr lang="en-US" sz="1400" smtClean="0">
                <a:latin typeface="Arial" charset="0"/>
              </a:rPr>
              <a:pPr eaLnBrk="1" hangingPunct="1"/>
              <a:t>18</a:t>
            </a:fld>
            <a:endParaRPr lang="en-US" sz="1400" dirty="0" smtClean="0">
              <a:latin typeface="Arial" charset="0"/>
            </a:endParaRPr>
          </a:p>
        </p:txBody>
      </p:sp>
      <p:sp>
        <p:nvSpPr>
          <p:cNvPr id="20485" name="Rectangle 2"/>
          <p:cNvSpPr>
            <a:spLocks noGrp="1" noChangeArrowheads="1"/>
          </p:cNvSpPr>
          <p:nvPr>
            <p:ph type="title"/>
          </p:nvPr>
        </p:nvSpPr>
        <p:spPr/>
        <p:txBody>
          <a:bodyPr/>
          <a:lstStyle/>
          <a:p>
            <a:pPr eaLnBrk="1" hangingPunct="1"/>
            <a:r>
              <a:rPr lang="en-US" smtClean="0"/>
              <a:t>Extended Pigeonhole Principle</a:t>
            </a:r>
          </a:p>
        </p:txBody>
      </p:sp>
      <p:sp>
        <p:nvSpPr>
          <p:cNvPr id="20486" name="Rectangle 3"/>
          <p:cNvSpPr>
            <a:spLocks noGrp="1" noChangeArrowheads="1"/>
          </p:cNvSpPr>
          <p:nvPr>
            <p:ph type="body" idx="1"/>
          </p:nvPr>
        </p:nvSpPr>
        <p:spPr/>
        <p:txBody>
          <a:bodyPr/>
          <a:lstStyle/>
          <a:p>
            <a:pPr eaLnBrk="1" hangingPunct="1"/>
            <a:r>
              <a:rPr lang="en-US" smtClean="0"/>
              <a:t>If you put 2K + I  People on K Starships  then at least one Starship will have more than two people on it</a:t>
            </a:r>
          </a:p>
          <a:p>
            <a:pPr eaLnBrk="1" hangingPunct="1"/>
            <a:r>
              <a:rPr lang="en-US" smtClean="0"/>
              <a:t>You can extend this with 3K + I, 4K + I and so on</a:t>
            </a:r>
          </a:p>
          <a:p>
            <a:pPr eaLnBrk="1" hangingPunct="1"/>
            <a:r>
              <a:rPr lang="en-US" smtClean="0"/>
              <a:t>This is just an application of the Remainder Theorem</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21507"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2150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18AA5081-5B48-4F84-98E9-4812EACBB819}" type="slidenum">
              <a:rPr lang="en-US" sz="1400" smtClean="0">
                <a:latin typeface="Arial" charset="0"/>
              </a:rPr>
              <a:pPr eaLnBrk="1" hangingPunct="1"/>
              <a:t>19</a:t>
            </a:fld>
            <a:endParaRPr lang="en-US" sz="1400" dirty="0" smtClean="0">
              <a:latin typeface="Arial" charset="0"/>
            </a:endParaRPr>
          </a:p>
        </p:txBody>
      </p:sp>
      <p:sp>
        <p:nvSpPr>
          <p:cNvPr id="21509" name="Rectangle 2"/>
          <p:cNvSpPr>
            <a:spLocks noGrp="1" noChangeArrowheads="1"/>
          </p:cNvSpPr>
          <p:nvPr>
            <p:ph type="title"/>
          </p:nvPr>
        </p:nvSpPr>
        <p:spPr/>
        <p:txBody>
          <a:bodyPr/>
          <a:lstStyle/>
          <a:p>
            <a:pPr eaLnBrk="1" hangingPunct="1"/>
            <a:r>
              <a:rPr lang="en-US" smtClean="0"/>
              <a:t>Using the Extended Principle</a:t>
            </a:r>
          </a:p>
        </p:txBody>
      </p:sp>
      <p:sp>
        <p:nvSpPr>
          <p:cNvPr id="21510" name="Rectangle 3"/>
          <p:cNvSpPr>
            <a:spLocks noGrp="1" noChangeArrowheads="1"/>
          </p:cNvSpPr>
          <p:nvPr>
            <p:ph type="body" idx="1"/>
          </p:nvPr>
        </p:nvSpPr>
        <p:spPr/>
        <p:txBody>
          <a:bodyPr/>
          <a:lstStyle/>
          <a:p>
            <a:pPr eaLnBrk="1" hangingPunct="1"/>
            <a:r>
              <a:rPr lang="en-US" smtClean="0"/>
              <a:t>If we have 433 problems are to be done by 20 students show that at least one student must do more than 21 problems</a:t>
            </a:r>
          </a:p>
          <a:p>
            <a:pPr lvl="1" eaLnBrk="1" hangingPunct="1"/>
            <a:r>
              <a:rPr lang="en-US" smtClean="0"/>
              <a:t>Identify the pigeons and the pigeonholes</a:t>
            </a:r>
          </a:p>
          <a:p>
            <a:pPr lvl="2" eaLnBrk="1" hangingPunct="1"/>
            <a:r>
              <a:rPr lang="en-US" smtClean="0"/>
              <a:t>The students are the pigeonholes </a:t>
            </a:r>
            <a:br>
              <a:rPr lang="en-US" smtClean="0"/>
            </a:br>
            <a:r>
              <a:rPr lang="en-US" smtClean="0"/>
              <a:t>The problems are the pigeons</a:t>
            </a:r>
          </a:p>
          <a:p>
            <a:pPr lvl="1" eaLnBrk="1" hangingPunct="1"/>
            <a:r>
              <a:rPr lang="en-US" smtClean="0"/>
              <a:t>Apply the Remainder Theorem</a:t>
            </a:r>
          </a:p>
          <a:p>
            <a:pPr lvl="2" eaLnBrk="1" hangingPunct="1"/>
            <a:r>
              <a:rPr lang="en-US" smtClean="0"/>
              <a:t>433 =   21 * 20  +  13</a:t>
            </a:r>
          </a:p>
          <a:p>
            <a:pPr lvl="1" eaLnBrk="1" hangingPunct="1"/>
            <a:r>
              <a:rPr lang="en-US" smtClean="0"/>
              <a:t>Therefore     K = 21     I=13</a:t>
            </a:r>
          </a:p>
          <a:p>
            <a:pPr lvl="1" eaLnBrk="1" hangingPunct="1"/>
            <a:endParaRPr lang="en-US"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4099"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84798493-73DE-4980-A12B-4A0508B2B518}" type="slidenum">
              <a:rPr lang="en-US" sz="1400" smtClean="0">
                <a:latin typeface="Arial" charset="0"/>
              </a:rPr>
              <a:pPr eaLnBrk="1" hangingPunct="1"/>
              <a:t>2</a:t>
            </a:fld>
            <a:endParaRPr lang="en-US" sz="1400" dirty="0" smtClean="0">
              <a:latin typeface="Arial" charset="0"/>
            </a:endParaRPr>
          </a:p>
        </p:txBody>
      </p:sp>
      <p:sp>
        <p:nvSpPr>
          <p:cNvPr id="4101" name="Rectangle 2"/>
          <p:cNvSpPr>
            <a:spLocks noGrp="1" noChangeArrowheads="1"/>
          </p:cNvSpPr>
          <p:nvPr>
            <p:ph type="title"/>
          </p:nvPr>
        </p:nvSpPr>
        <p:spPr/>
        <p:txBody>
          <a:bodyPr/>
          <a:lstStyle/>
          <a:p>
            <a:pPr eaLnBrk="1" hangingPunct="1"/>
            <a:r>
              <a:rPr lang="en-US" smtClean="0"/>
              <a:t>Lecture Introduction</a:t>
            </a:r>
          </a:p>
        </p:txBody>
      </p:sp>
      <p:sp>
        <p:nvSpPr>
          <p:cNvPr id="4102" name="Rectangle 3"/>
          <p:cNvSpPr>
            <a:spLocks noGrp="1" noChangeArrowheads="1"/>
          </p:cNvSpPr>
          <p:nvPr>
            <p:ph type="body" idx="1"/>
          </p:nvPr>
        </p:nvSpPr>
        <p:spPr/>
        <p:txBody>
          <a:bodyPr/>
          <a:lstStyle/>
          <a:p>
            <a:pPr eaLnBrk="1" hangingPunct="1"/>
            <a:r>
              <a:rPr lang="en-US" dirty="0" smtClean="0"/>
              <a:t>Reading</a:t>
            </a:r>
          </a:p>
          <a:p>
            <a:pPr lvl="1" eaLnBrk="1" hangingPunct="1"/>
            <a:r>
              <a:rPr lang="en-US" smtClean="0"/>
              <a:t>Rosen </a:t>
            </a:r>
            <a:r>
              <a:rPr lang="en-US" dirty="0" smtClean="0"/>
              <a:t>– Section 6.2, 6.3</a:t>
            </a:r>
          </a:p>
          <a:p>
            <a:pPr eaLnBrk="1" hangingPunct="1"/>
            <a:r>
              <a:rPr lang="en-US" dirty="0" smtClean="0"/>
              <a:t>Sample spaces</a:t>
            </a:r>
          </a:p>
          <a:p>
            <a:pPr eaLnBrk="1" hangingPunct="1"/>
            <a:r>
              <a:rPr lang="en-US" dirty="0" smtClean="0"/>
              <a:t>Events</a:t>
            </a:r>
          </a:p>
          <a:p>
            <a:pPr eaLnBrk="1" hangingPunct="1"/>
            <a:r>
              <a:rPr lang="en-US" dirty="0" smtClean="0"/>
              <a:t>Probability</a:t>
            </a:r>
          </a:p>
          <a:p>
            <a:pPr eaLnBrk="1" hangingPunct="1"/>
            <a:r>
              <a:rPr lang="en-US" dirty="0" smtClean="0"/>
              <a:t>Pigeonhole principle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22532"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9048A4AC-58BF-4D6D-BAA7-A8B7E5C70E5B}" type="slidenum">
              <a:rPr lang="en-US" sz="1400" smtClean="0">
                <a:latin typeface="Arial" charset="0"/>
              </a:rPr>
              <a:pPr eaLnBrk="1" hangingPunct="1"/>
              <a:t>20</a:t>
            </a:fld>
            <a:endParaRPr lang="en-US" sz="1400" dirty="0" smtClean="0">
              <a:latin typeface="Arial" charset="0"/>
            </a:endParaRPr>
          </a:p>
        </p:txBody>
      </p:sp>
      <p:sp>
        <p:nvSpPr>
          <p:cNvPr id="22533" name="Rectangle 2"/>
          <p:cNvSpPr>
            <a:spLocks noGrp="1" noChangeArrowheads="1"/>
          </p:cNvSpPr>
          <p:nvPr>
            <p:ph type="title"/>
          </p:nvPr>
        </p:nvSpPr>
        <p:spPr/>
        <p:txBody>
          <a:bodyPr/>
          <a:lstStyle/>
          <a:p>
            <a:pPr eaLnBrk="1" hangingPunct="1"/>
            <a:r>
              <a:rPr lang="en-US" smtClean="0"/>
              <a:t>Key Concepts Summary</a:t>
            </a:r>
          </a:p>
        </p:txBody>
      </p:sp>
      <p:sp>
        <p:nvSpPr>
          <p:cNvPr id="22534" name="Rectangle 3"/>
          <p:cNvSpPr>
            <a:spLocks noGrp="1" noChangeArrowheads="1"/>
          </p:cNvSpPr>
          <p:nvPr>
            <p:ph type="body" idx="1"/>
          </p:nvPr>
        </p:nvSpPr>
        <p:spPr/>
        <p:txBody>
          <a:bodyPr/>
          <a:lstStyle/>
          <a:p>
            <a:pPr eaLnBrk="1" hangingPunct="1"/>
            <a:r>
              <a:rPr lang="en-US" smtClean="0"/>
              <a:t>Sample spaces</a:t>
            </a:r>
          </a:p>
          <a:p>
            <a:pPr eaLnBrk="1" hangingPunct="1"/>
            <a:r>
              <a:rPr lang="en-US" smtClean="0"/>
              <a:t>Events</a:t>
            </a:r>
          </a:p>
          <a:p>
            <a:pPr eaLnBrk="1" hangingPunct="1"/>
            <a:r>
              <a:rPr lang="en-US" smtClean="0"/>
              <a:t>Probability</a:t>
            </a:r>
          </a:p>
          <a:p>
            <a:pPr eaLnBrk="1" hangingPunct="1"/>
            <a:r>
              <a:rPr lang="en-US" smtClean="0"/>
              <a:t>Pigeonhole principle</a:t>
            </a:r>
          </a:p>
          <a:p>
            <a:pPr eaLnBrk="1" hangingPunct="1"/>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5124"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45F2E2DC-511A-4ED0-A1A7-A7B28C470AD5}" type="slidenum">
              <a:rPr lang="en-US" sz="1400" smtClean="0">
                <a:latin typeface="Arial" charset="0"/>
              </a:rPr>
              <a:pPr eaLnBrk="1" hangingPunct="1"/>
              <a:t>3</a:t>
            </a:fld>
            <a:endParaRPr lang="en-US" sz="1400" dirty="0" smtClean="0">
              <a:latin typeface="Arial" charset="0"/>
            </a:endParaRPr>
          </a:p>
        </p:txBody>
      </p:sp>
      <p:sp>
        <p:nvSpPr>
          <p:cNvPr id="5125" name="Rectangle 2"/>
          <p:cNvSpPr>
            <a:spLocks noGrp="1" noChangeArrowheads="1"/>
          </p:cNvSpPr>
          <p:nvPr>
            <p:ph type="title"/>
          </p:nvPr>
        </p:nvSpPr>
        <p:spPr/>
        <p:txBody>
          <a:bodyPr/>
          <a:lstStyle/>
          <a:p>
            <a:pPr eaLnBrk="1" hangingPunct="1"/>
            <a:r>
              <a:rPr lang="en-US" smtClean="0"/>
              <a:t>Sample Space</a:t>
            </a:r>
          </a:p>
        </p:txBody>
      </p:sp>
      <p:sp>
        <p:nvSpPr>
          <p:cNvPr id="5126" name="Rectangle 3"/>
          <p:cNvSpPr>
            <a:spLocks noGrp="1" noChangeArrowheads="1"/>
          </p:cNvSpPr>
          <p:nvPr>
            <p:ph type="body" idx="1"/>
          </p:nvPr>
        </p:nvSpPr>
        <p:spPr/>
        <p:txBody>
          <a:bodyPr/>
          <a:lstStyle/>
          <a:p>
            <a:pPr eaLnBrk="1" hangingPunct="1"/>
            <a:r>
              <a:rPr lang="en-US" sz="2800" dirty="0" smtClean="0"/>
              <a:t>Sample Space - the set containing all possible outcomes of an experiment </a:t>
            </a:r>
          </a:p>
          <a:p>
            <a:pPr eaLnBrk="1" hangingPunct="1"/>
            <a:r>
              <a:rPr lang="en-US" sz="2800" dirty="0" smtClean="0"/>
              <a:t>Examples:  </a:t>
            </a:r>
          </a:p>
          <a:p>
            <a:pPr lvl="1" eaLnBrk="1" hangingPunct="1"/>
            <a:r>
              <a:rPr lang="en-US" sz="2400" dirty="0" smtClean="0"/>
              <a:t>Experiment:  Flip a coin, record Heads or Tails.</a:t>
            </a:r>
          </a:p>
          <a:p>
            <a:pPr lvl="2" eaLnBrk="1" hangingPunct="1"/>
            <a:r>
              <a:rPr lang="en-US" sz="2000" dirty="0" smtClean="0"/>
              <a:t>Sample Space:  O={H, T}</a:t>
            </a:r>
          </a:p>
          <a:p>
            <a:pPr lvl="1" eaLnBrk="1" hangingPunct="1"/>
            <a:r>
              <a:rPr lang="en-US" sz="2400" dirty="0" smtClean="0"/>
              <a:t>Experiment:  Flip a coin twice</a:t>
            </a:r>
          </a:p>
          <a:p>
            <a:pPr lvl="2" eaLnBrk="1" hangingPunct="1"/>
            <a:r>
              <a:rPr lang="en-US" sz="2000" dirty="0" smtClean="0"/>
              <a:t>Sample Space: O={HH, HT, TH, TT}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6147"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BDD2C6E4-1A68-454B-ADA5-3AD44C7ED9BB}" type="slidenum">
              <a:rPr lang="en-US" sz="1400" smtClean="0">
                <a:latin typeface="Arial" charset="0"/>
              </a:rPr>
              <a:pPr eaLnBrk="1" hangingPunct="1"/>
              <a:t>4</a:t>
            </a:fld>
            <a:endParaRPr lang="en-US" sz="1400" dirty="0" smtClean="0">
              <a:latin typeface="Arial" charset="0"/>
            </a:endParaRPr>
          </a:p>
        </p:txBody>
      </p:sp>
      <p:sp>
        <p:nvSpPr>
          <p:cNvPr id="6149" name="Rectangle 2"/>
          <p:cNvSpPr>
            <a:spLocks noGrp="1" noChangeArrowheads="1"/>
          </p:cNvSpPr>
          <p:nvPr>
            <p:ph type="title"/>
          </p:nvPr>
        </p:nvSpPr>
        <p:spPr/>
        <p:txBody>
          <a:bodyPr/>
          <a:lstStyle/>
          <a:p>
            <a:pPr eaLnBrk="1" hangingPunct="1"/>
            <a:r>
              <a:rPr lang="en-US" smtClean="0"/>
              <a:t>Sample Space (cont)</a:t>
            </a:r>
          </a:p>
        </p:txBody>
      </p:sp>
      <p:sp>
        <p:nvSpPr>
          <p:cNvPr id="6150" name="Rectangle 3"/>
          <p:cNvSpPr>
            <a:spLocks noGrp="1" noChangeArrowheads="1"/>
          </p:cNvSpPr>
          <p:nvPr>
            <p:ph type="body" idx="1"/>
          </p:nvPr>
        </p:nvSpPr>
        <p:spPr/>
        <p:txBody>
          <a:bodyPr/>
          <a:lstStyle/>
          <a:p>
            <a:pPr eaLnBrk="1" hangingPunct="1"/>
            <a:r>
              <a:rPr lang="en-US" sz="2800" smtClean="0"/>
              <a:t>Examples (cont)</a:t>
            </a:r>
          </a:p>
          <a:p>
            <a:pPr lvl="1" eaLnBrk="1" hangingPunct="1"/>
            <a:r>
              <a:rPr lang="en-US" sz="2400" smtClean="0"/>
              <a:t>Experiment:  Roll two dices, each die has 1-6 spots</a:t>
            </a:r>
          </a:p>
          <a:p>
            <a:pPr lvl="2" eaLnBrk="1" hangingPunct="1"/>
            <a:r>
              <a:rPr lang="en-US" sz="2000" smtClean="0"/>
              <a:t>O={	(1,1),    (1,2),   (1,3),   (1,4),   </a:t>
            </a:r>
            <a:r>
              <a:rPr lang="en-US" sz="2000" smtClean="0">
                <a:solidFill>
                  <a:schemeClr val="tx2"/>
                </a:solidFill>
              </a:rPr>
              <a:t>(1,5)</a:t>
            </a:r>
            <a:r>
              <a:rPr lang="en-US" sz="2000" smtClean="0"/>
              <a:t>,   (1,6),</a:t>
            </a:r>
          </a:p>
          <a:p>
            <a:pPr lvl="2" eaLnBrk="1" hangingPunct="1">
              <a:buFontTx/>
              <a:buNone/>
            </a:pPr>
            <a:r>
              <a:rPr lang="en-US" sz="2000" smtClean="0"/>
              <a:t>         	(2,1),    (2,2),   (2,3),   </a:t>
            </a:r>
            <a:r>
              <a:rPr lang="en-US" sz="2000" smtClean="0">
                <a:solidFill>
                  <a:schemeClr val="tx2"/>
                </a:solidFill>
              </a:rPr>
              <a:t>(2,4)</a:t>
            </a:r>
            <a:r>
              <a:rPr lang="en-US" sz="2000" smtClean="0"/>
              <a:t>,   (2,5),   (2,6),</a:t>
            </a:r>
          </a:p>
          <a:p>
            <a:pPr lvl="2" eaLnBrk="1" hangingPunct="1">
              <a:buFontTx/>
              <a:buNone/>
            </a:pPr>
            <a:r>
              <a:rPr lang="en-US" sz="2000" smtClean="0"/>
              <a:t>	     	(3,1),    (3,2),   </a:t>
            </a:r>
            <a:r>
              <a:rPr lang="en-US" sz="2000" smtClean="0">
                <a:solidFill>
                  <a:schemeClr val="tx2"/>
                </a:solidFill>
              </a:rPr>
              <a:t>(3,3)</a:t>
            </a:r>
            <a:r>
              <a:rPr lang="en-US" sz="2000" smtClean="0"/>
              <a:t>,   (3,4),   (3,5),   (3,6),</a:t>
            </a:r>
          </a:p>
          <a:p>
            <a:pPr lvl="2" eaLnBrk="1" hangingPunct="1">
              <a:buFontTx/>
              <a:buNone/>
            </a:pPr>
            <a:r>
              <a:rPr lang="en-US" sz="2000" smtClean="0"/>
              <a:t>	     	(4,1),   </a:t>
            </a:r>
            <a:r>
              <a:rPr lang="en-US" sz="2000" smtClean="0">
                <a:solidFill>
                  <a:schemeClr val="tx2"/>
                </a:solidFill>
              </a:rPr>
              <a:t> (4,2)</a:t>
            </a:r>
            <a:r>
              <a:rPr lang="en-US" sz="2000" smtClean="0"/>
              <a:t>,   (4,3),   (4,4),   (4,5),   (4,6),</a:t>
            </a:r>
          </a:p>
          <a:p>
            <a:pPr lvl="2" eaLnBrk="1" hangingPunct="1">
              <a:buFontTx/>
              <a:buNone/>
            </a:pPr>
            <a:r>
              <a:rPr lang="en-US" sz="2000" smtClean="0"/>
              <a:t>	     	</a:t>
            </a:r>
            <a:r>
              <a:rPr lang="en-US" sz="2000" smtClean="0">
                <a:solidFill>
                  <a:schemeClr val="tx2"/>
                </a:solidFill>
              </a:rPr>
              <a:t>(5,1)</a:t>
            </a:r>
            <a:r>
              <a:rPr lang="en-US" sz="2000" smtClean="0"/>
              <a:t>,    (5,2),   (5,3),   (5,4),   (5,5),   (5,6),</a:t>
            </a:r>
          </a:p>
          <a:p>
            <a:pPr lvl="2" eaLnBrk="1" hangingPunct="1">
              <a:buFontTx/>
              <a:buNone/>
            </a:pPr>
            <a:r>
              <a:rPr lang="en-US" sz="2000" smtClean="0"/>
              <a:t>	    	(6,1),    (6,2),   (6,3),   (6,4),   (6,5),   (6,6)  }</a:t>
            </a:r>
          </a:p>
          <a:p>
            <a:pPr lvl="2" eaLnBrk="1" hangingPunct="1"/>
            <a:r>
              <a:rPr lang="en-US" sz="2000" smtClean="0"/>
              <a:t>The number of ways of rolling a particular total may be found on a diagonal (e.g. ways to roll a total of 6 is highlighted)</a:t>
            </a:r>
          </a:p>
          <a:p>
            <a:pPr eaLnBrk="1" hangingPunct="1"/>
            <a:endParaRPr lang="en-US"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7171"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7172"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6112ABF6-21D4-4BBA-B2C7-338B3BE6EBDA}" type="slidenum">
              <a:rPr lang="en-US" sz="1400" smtClean="0">
                <a:latin typeface="Arial" charset="0"/>
              </a:rPr>
              <a:pPr eaLnBrk="1" hangingPunct="1"/>
              <a:t>5</a:t>
            </a:fld>
            <a:endParaRPr lang="en-US" sz="1400" dirty="0" smtClean="0">
              <a:latin typeface="Arial" charset="0"/>
            </a:endParaRPr>
          </a:p>
        </p:txBody>
      </p:sp>
      <p:sp>
        <p:nvSpPr>
          <p:cNvPr id="7173" name="Rectangle 2"/>
          <p:cNvSpPr>
            <a:spLocks noGrp="1" noChangeArrowheads="1"/>
          </p:cNvSpPr>
          <p:nvPr>
            <p:ph type="title"/>
          </p:nvPr>
        </p:nvSpPr>
        <p:spPr/>
        <p:txBody>
          <a:bodyPr/>
          <a:lstStyle/>
          <a:p>
            <a:pPr eaLnBrk="1" hangingPunct="1"/>
            <a:r>
              <a:rPr lang="en-US" smtClean="0"/>
              <a:t>Event</a:t>
            </a:r>
          </a:p>
        </p:txBody>
      </p:sp>
      <p:sp>
        <p:nvSpPr>
          <p:cNvPr id="7174" name="Rectangle 3"/>
          <p:cNvSpPr>
            <a:spLocks noGrp="1" noChangeArrowheads="1"/>
          </p:cNvSpPr>
          <p:nvPr>
            <p:ph type="body" idx="1"/>
          </p:nvPr>
        </p:nvSpPr>
        <p:spPr/>
        <p:txBody>
          <a:bodyPr/>
          <a:lstStyle/>
          <a:p>
            <a:pPr eaLnBrk="1" hangingPunct="1"/>
            <a:r>
              <a:rPr lang="en-US" smtClean="0"/>
              <a:t>A statement about a particular outcome of an experiment is an</a:t>
            </a:r>
            <a:r>
              <a:rPr lang="en-US" smtClean="0">
                <a:solidFill>
                  <a:schemeClr val="tx2"/>
                </a:solidFill>
              </a:rPr>
              <a:t> event</a:t>
            </a:r>
            <a:r>
              <a:rPr lang="en-US" smtClean="0"/>
              <a:t> </a:t>
            </a:r>
          </a:p>
          <a:p>
            <a:pPr lvl="1" eaLnBrk="1" hangingPunct="1"/>
            <a:r>
              <a:rPr lang="en-US" smtClean="0"/>
              <a:t>A subset of the sample space</a:t>
            </a:r>
          </a:p>
          <a:p>
            <a:pPr eaLnBrk="1" hangingPunct="1"/>
            <a:r>
              <a:rPr lang="en-US" smtClean="0"/>
              <a:t>The total of the spots on two die is 6</a:t>
            </a:r>
          </a:p>
          <a:p>
            <a:pPr lvl="1" eaLnBrk="1" hangingPunct="1"/>
            <a:r>
              <a:rPr lang="en-US" smtClean="0"/>
              <a:t>E={ (5,1) ,  (4,2),  (3,3),  (2,4),  (1,5)}</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8195"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8196"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461090AE-5670-4F5B-BE68-A6AC95CBD771}" type="slidenum">
              <a:rPr lang="en-US" sz="1400" smtClean="0">
                <a:latin typeface="Arial" charset="0"/>
              </a:rPr>
              <a:pPr eaLnBrk="1" hangingPunct="1"/>
              <a:t>6</a:t>
            </a:fld>
            <a:endParaRPr lang="en-US" sz="1400" dirty="0" smtClean="0">
              <a:latin typeface="Arial" charset="0"/>
            </a:endParaRPr>
          </a:p>
        </p:txBody>
      </p:sp>
      <p:sp>
        <p:nvSpPr>
          <p:cNvPr id="8197" name="Rectangle 2"/>
          <p:cNvSpPr>
            <a:spLocks noGrp="1" noChangeArrowheads="1"/>
          </p:cNvSpPr>
          <p:nvPr>
            <p:ph type="title"/>
          </p:nvPr>
        </p:nvSpPr>
        <p:spPr/>
        <p:txBody>
          <a:bodyPr/>
          <a:lstStyle/>
          <a:p>
            <a:pPr eaLnBrk="1" hangingPunct="1"/>
            <a:r>
              <a:rPr lang="en-US" smtClean="0"/>
              <a:t>Events (cont)</a:t>
            </a:r>
          </a:p>
        </p:txBody>
      </p:sp>
      <p:sp>
        <p:nvSpPr>
          <p:cNvPr id="8198" name="Rectangle 3"/>
          <p:cNvSpPr>
            <a:spLocks noGrp="1" noChangeArrowheads="1"/>
          </p:cNvSpPr>
          <p:nvPr>
            <p:ph type="body" idx="1"/>
          </p:nvPr>
        </p:nvSpPr>
        <p:spPr/>
        <p:txBody>
          <a:bodyPr/>
          <a:lstStyle/>
          <a:p>
            <a:pPr eaLnBrk="1" hangingPunct="1">
              <a:lnSpc>
                <a:spcPct val="80000"/>
              </a:lnSpc>
            </a:pPr>
            <a:r>
              <a:rPr lang="en-US" sz="2800" dirty="0" smtClean="0"/>
              <a:t>Example:  Consider the experiment of tossing a die and recording the outcome of the top face</a:t>
            </a:r>
          </a:p>
          <a:p>
            <a:pPr lvl="1" eaLnBrk="1" hangingPunct="1">
              <a:lnSpc>
                <a:spcPct val="80000"/>
              </a:lnSpc>
            </a:pPr>
            <a:r>
              <a:rPr lang="en-US" sz="2400" dirty="0" smtClean="0"/>
              <a:t>O={1, 2, 3, 4, 5, 6}   (The universal set)</a:t>
            </a:r>
          </a:p>
          <a:p>
            <a:pPr lvl="1" eaLnBrk="1" hangingPunct="1">
              <a:lnSpc>
                <a:spcPct val="80000"/>
              </a:lnSpc>
            </a:pPr>
            <a:r>
              <a:rPr lang="en-US" sz="2400" dirty="0" smtClean="0"/>
              <a:t>Let E be the event that the number of spots is even</a:t>
            </a:r>
          </a:p>
          <a:p>
            <a:pPr lvl="2" eaLnBrk="1" hangingPunct="1">
              <a:lnSpc>
                <a:spcPct val="80000"/>
              </a:lnSpc>
            </a:pPr>
            <a:r>
              <a:rPr lang="en-US" sz="2000" dirty="0" smtClean="0"/>
              <a:t>E={2, 4, 6}</a:t>
            </a:r>
          </a:p>
          <a:p>
            <a:pPr lvl="1" eaLnBrk="1" hangingPunct="1">
              <a:lnSpc>
                <a:spcPct val="80000"/>
              </a:lnSpc>
            </a:pPr>
            <a:r>
              <a:rPr lang="en-US" sz="2400" dirty="0" smtClean="0"/>
              <a:t>Let F be the event the number of spots is prime</a:t>
            </a:r>
          </a:p>
          <a:p>
            <a:pPr lvl="2" eaLnBrk="1" hangingPunct="1">
              <a:lnSpc>
                <a:spcPct val="80000"/>
              </a:lnSpc>
            </a:pPr>
            <a:r>
              <a:rPr lang="en-US" sz="2000" dirty="0" smtClean="0"/>
              <a:t>F={2, 3, 5}</a:t>
            </a:r>
          </a:p>
          <a:p>
            <a:pPr lvl="1" eaLnBrk="1" hangingPunct="1">
              <a:lnSpc>
                <a:spcPct val="80000"/>
              </a:lnSpc>
            </a:pPr>
            <a:r>
              <a:rPr lang="en-US" sz="2400" dirty="0" smtClean="0"/>
              <a:t>E </a:t>
            </a:r>
            <a:r>
              <a:rPr lang="en-US" sz="2400" dirty="0" smtClean="0">
                <a:sym typeface="Symbol" pitchFamily="18" charset="2"/>
              </a:rPr>
              <a:t> </a:t>
            </a:r>
            <a:r>
              <a:rPr lang="en-US" sz="2400" dirty="0" smtClean="0"/>
              <a:t>F ={2, 3, 4, 5, 6}    ( Event: number of spots  is even or prime)</a:t>
            </a:r>
          </a:p>
          <a:p>
            <a:pPr lvl="1" eaLnBrk="1" hangingPunct="1">
              <a:lnSpc>
                <a:spcPct val="80000"/>
              </a:lnSpc>
            </a:pPr>
            <a:r>
              <a:rPr lang="en-US" sz="2400" dirty="0" smtClean="0"/>
              <a:t>E </a:t>
            </a:r>
            <a:r>
              <a:rPr lang="en-US" sz="2400" dirty="0" smtClean="0">
                <a:sym typeface="Symbol" pitchFamily="18" charset="2"/>
              </a:rPr>
              <a:t> F ={2} (Event: the number of spots is even and prime)</a:t>
            </a:r>
          </a:p>
          <a:p>
            <a:pPr lvl="1" eaLnBrk="1" hangingPunct="1">
              <a:lnSpc>
                <a:spcPct val="80000"/>
              </a:lnSpc>
            </a:pPr>
            <a:r>
              <a:rPr lang="en-US" sz="2400" dirty="0" smtClean="0">
                <a:cs typeface="Arial" charset="0"/>
                <a:sym typeface="Symbol" pitchFamily="18" charset="2"/>
              </a:rPr>
              <a:t>E = {1, 3, 5} (Event: the number of spots is not even)</a:t>
            </a:r>
          </a:p>
        </p:txBody>
      </p:sp>
      <p:sp>
        <p:nvSpPr>
          <p:cNvPr id="8199" name="Line 4"/>
          <p:cNvSpPr>
            <a:spLocks noChangeShapeType="1"/>
          </p:cNvSpPr>
          <p:nvPr/>
        </p:nvSpPr>
        <p:spPr bwMode="auto">
          <a:xfrm>
            <a:off x="1465263" y="5459413"/>
            <a:ext cx="2286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lstStyle/>
          <a:p>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9219"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9220"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00152003-809B-4076-A39C-8E831FEBE2A2}" type="slidenum">
              <a:rPr lang="en-US" sz="1400" smtClean="0">
                <a:latin typeface="Arial" charset="0"/>
              </a:rPr>
              <a:pPr eaLnBrk="1" hangingPunct="1"/>
              <a:t>7</a:t>
            </a:fld>
            <a:endParaRPr lang="en-US" sz="1400" dirty="0" smtClean="0">
              <a:latin typeface="Arial" charset="0"/>
            </a:endParaRPr>
          </a:p>
        </p:txBody>
      </p:sp>
      <p:sp>
        <p:nvSpPr>
          <p:cNvPr id="9221" name="Rectangle 2"/>
          <p:cNvSpPr>
            <a:spLocks noGrp="1" noChangeArrowheads="1"/>
          </p:cNvSpPr>
          <p:nvPr>
            <p:ph type="title"/>
          </p:nvPr>
        </p:nvSpPr>
        <p:spPr/>
        <p:txBody>
          <a:bodyPr/>
          <a:lstStyle/>
          <a:p>
            <a:pPr eaLnBrk="1" hangingPunct="1"/>
            <a:r>
              <a:rPr lang="en-US" smtClean="0"/>
              <a:t>Events (cont)</a:t>
            </a:r>
          </a:p>
        </p:txBody>
      </p:sp>
      <p:sp>
        <p:nvSpPr>
          <p:cNvPr id="9222" name="Rectangle 3"/>
          <p:cNvSpPr>
            <a:spLocks noGrp="1" noChangeArrowheads="1"/>
          </p:cNvSpPr>
          <p:nvPr>
            <p:ph type="body" idx="1"/>
          </p:nvPr>
        </p:nvSpPr>
        <p:spPr/>
        <p:txBody>
          <a:bodyPr/>
          <a:lstStyle/>
          <a:p>
            <a:pPr eaLnBrk="1" hangingPunct="1"/>
            <a:r>
              <a:rPr lang="en-US" dirty="0" smtClean="0"/>
              <a:t>Recall :</a:t>
            </a:r>
          </a:p>
          <a:p>
            <a:pPr lvl="1" eaLnBrk="1" hangingPunct="1"/>
            <a:r>
              <a:rPr lang="en-US" dirty="0" smtClean="0"/>
              <a:t>If  E </a:t>
            </a:r>
            <a:r>
              <a:rPr lang="en-US" dirty="0" smtClean="0">
                <a:sym typeface="Symbol" pitchFamily="18" charset="2"/>
              </a:rPr>
              <a:t> F= </a:t>
            </a:r>
            <a:r>
              <a:rPr lang="en-US" dirty="0" smtClean="0"/>
              <a:t>Ø, then E and F are </a:t>
            </a:r>
            <a:r>
              <a:rPr lang="en-US" dirty="0" smtClean="0">
                <a:solidFill>
                  <a:schemeClr val="tx2"/>
                </a:solidFill>
              </a:rPr>
              <a:t>disjoint</a:t>
            </a:r>
            <a:endParaRPr lang="en-US" dirty="0" smtClean="0"/>
          </a:p>
          <a:p>
            <a:pPr lvl="1" eaLnBrk="1" hangingPunct="1"/>
            <a:r>
              <a:rPr lang="en-US" dirty="0" smtClean="0"/>
              <a:t>Also called </a:t>
            </a:r>
            <a:r>
              <a:rPr lang="en-US" dirty="0" smtClean="0">
                <a:solidFill>
                  <a:schemeClr val="tx2"/>
                </a:solidFill>
              </a:rPr>
              <a:t>mutually exclusive</a:t>
            </a:r>
            <a:endParaRPr lang="en-US" b="1" i="1" u="sng" dirty="0" smtClean="0"/>
          </a:p>
          <a:p>
            <a:pPr lvl="1" eaLnBrk="1" hangingPunct="1"/>
            <a:r>
              <a:rPr lang="en-US" dirty="0" smtClean="0"/>
              <a:t>This means at most one can occur at a time</a:t>
            </a:r>
          </a:p>
          <a:p>
            <a:pPr eaLnBrk="1" hangingPunct="1">
              <a:buFontTx/>
              <a:buNone/>
            </a:pPr>
            <a:endParaRPr lang="en-US" b="1" i="1" u="sng"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0243"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0244"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EB5D63D0-94DE-4F3A-A9C1-6B2F1191B716}" type="slidenum">
              <a:rPr lang="en-US" sz="1400" smtClean="0">
                <a:latin typeface="Arial" charset="0"/>
              </a:rPr>
              <a:pPr eaLnBrk="1" hangingPunct="1"/>
              <a:t>8</a:t>
            </a:fld>
            <a:endParaRPr lang="en-US" sz="1400" dirty="0" smtClean="0">
              <a:latin typeface="Arial" charset="0"/>
            </a:endParaRPr>
          </a:p>
        </p:txBody>
      </p:sp>
      <p:sp>
        <p:nvSpPr>
          <p:cNvPr id="10245" name="Rectangle 2"/>
          <p:cNvSpPr>
            <a:spLocks noGrp="1" noChangeArrowheads="1"/>
          </p:cNvSpPr>
          <p:nvPr>
            <p:ph type="title"/>
          </p:nvPr>
        </p:nvSpPr>
        <p:spPr/>
        <p:txBody>
          <a:bodyPr/>
          <a:lstStyle/>
          <a:p>
            <a:pPr eaLnBrk="1" hangingPunct="1"/>
            <a:r>
              <a:rPr lang="en-US" smtClean="0"/>
              <a:t>Probability</a:t>
            </a:r>
          </a:p>
        </p:txBody>
      </p:sp>
      <p:sp>
        <p:nvSpPr>
          <p:cNvPr id="10246" name="Rectangle 3"/>
          <p:cNvSpPr>
            <a:spLocks noGrp="1" noChangeArrowheads="1"/>
          </p:cNvSpPr>
          <p:nvPr>
            <p:ph type="body" idx="1"/>
          </p:nvPr>
        </p:nvSpPr>
        <p:spPr/>
        <p:txBody>
          <a:bodyPr/>
          <a:lstStyle/>
          <a:p>
            <a:pPr eaLnBrk="1" hangingPunct="1">
              <a:lnSpc>
                <a:spcPct val="90000"/>
              </a:lnSpc>
            </a:pPr>
            <a:r>
              <a:rPr lang="en-US" sz="2800" smtClean="0"/>
              <a:t>Each event can be assigned a number, </a:t>
            </a:r>
            <a:r>
              <a:rPr lang="en-US" sz="2800" i="1" smtClean="0"/>
              <a:t>p</a:t>
            </a:r>
            <a:r>
              <a:rPr lang="en-US" sz="2800" smtClean="0"/>
              <a:t>(E) called the</a:t>
            </a:r>
            <a:r>
              <a:rPr lang="en-US" smtClean="0">
                <a:solidFill>
                  <a:schemeClr val="tx2"/>
                </a:solidFill>
              </a:rPr>
              <a:t> probability of event E</a:t>
            </a:r>
            <a:endParaRPr lang="en-US" sz="2800" smtClean="0"/>
          </a:p>
          <a:p>
            <a:pPr eaLnBrk="1" hangingPunct="1">
              <a:lnSpc>
                <a:spcPct val="90000"/>
              </a:lnSpc>
            </a:pPr>
            <a:r>
              <a:rPr lang="en-US" sz="2800" smtClean="0"/>
              <a:t>If all outcomes are equally likely to occur, then 	</a:t>
            </a:r>
          </a:p>
          <a:p>
            <a:pPr eaLnBrk="1" hangingPunct="1">
              <a:lnSpc>
                <a:spcPct val="90000"/>
              </a:lnSpc>
              <a:buFontTx/>
              <a:buNone/>
            </a:pPr>
            <a:r>
              <a:rPr lang="en-US" sz="2800" smtClean="0"/>
              <a:t>		</a:t>
            </a:r>
            <a:r>
              <a:rPr lang="en-US" sz="2800" i="1" smtClean="0"/>
              <a:t>p</a:t>
            </a:r>
            <a:r>
              <a:rPr lang="en-US" sz="2800" smtClean="0"/>
              <a:t>(E) = |E| / |O|</a:t>
            </a:r>
          </a:p>
          <a:p>
            <a:pPr eaLnBrk="1" hangingPunct="1">
              <a:lnSpc>
                <a:spcPct val="90000"/>
              </a:lnSpc>
            </a:pPr>
            <a:r>
              <a:rPr lang="en-US" sz="2800" smtClean="0"/>
              <a:t>Example.  O={H,T} for flipping a coin</a:t>
            </a:r>
          </a:p>
          <a:p>
            <a:pPr lvl="1" eaLnBrk="1" hangingPunct="1">
              <a:lnSpc>
                <a:spcPct val="90000"/>
              </a:lnSpc>
            </a:pPr>
            <a:r>
              <a:rPr lang="en-US" sz="2400" smtClean="0"/>
              <a:t>Let E={ Event: coin turned up heads}={H}</a:t>
            </a:r>
          </a:p>
          <a:p>
            <a:pPr lvl="1" eaLnBrk="1" hangingPunct="1">
              <a:lnSpc>
                <a:spcPct val="90000"/>
              </a:lnSpc>
            </a:pPr>
            <a:r>
              <a:rPr lang="en-US" sz="2400" smtClean="0"/>
              <a:t>|E| = 1     |O| = 2</a:t>
            </a:r>
          </a:p>
          <a:p>
            <a:pPr lvl="1" eaLnBrk="1" hangingPunct="1">
              <a:lnSpc>
                <a:spcPct val="90000"/>
              </a:lnSpc>
            </a:pPr>
            <a:r>
              <a:rPr lang="en-US" sz="2400" i="1" smtClean="0"/>
              <a:t>p</a:t>
            </a:r>
            <a:r>
              <a:rPr lang="en-US" sz="2400" smtClean="0"/>
              <a:t>(E)=|E| / |O|=1/2</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400" dirty="0" smtClean="0">
                <a:latin typeface="Arial" charset="0"/>
                <a:cs typeface="Arial" charset="0"/>
              </a:rPr>
              <a:t> </a:t>
            </a:r>
            <a:endParaRPr lang="en-US" sz="1400" dirty="0">
              <a:latin typeface="Arial" charset="0"/>
              <a:cs typeface="Arial" charset="0"/>
            </a:endParaRPr>
          </a:p>
        </p:txBody>
      </p:sp>
      <p:sp>
        <p:nvSpPr>
          <p:cNvPr id="11267" name="Footer Placeholder 4"/>
          <p:cNvSpPr>
            <a:spLocks noGrp="1"/>
          </p:cNvSpPr>
          <p:nvPr>
            <p:ph type="ftr" sz="quarter" idx="1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latin typeface="Arial" charset="0"/>
              </a:rPr>
              <a:t>CSCI 1900</a:t>
            </a: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dirty="0" smtClean="0">
                <a:latin typeface="Arial" charset="0"/>
              </a:rPr>
              <a:t> Lecture 13 - </a:t>
            </a:r>
            <a:fld id="{72AF10ED-A4DB-4A6D-B0A5-D72D5A8F50D6}" type="slidenum">
              <a:rPr lang="en-US" sz="1400" smtClean="0">
                <a:latin typeface="Arial" charset="0"/>
              </a:rPr>
              <a:pPr eaLnBrk="1" hangingPunct="1"/>
              <a:t>9</a:t>
            </a:fld>
            <a:endParaRPr lang="en-US" sz="1400" dirty="0" smtClean="0">
              <a:latin typeface="Arial" charset="0"/>
            </a:endParaRPr>
          </a:p>
        </p:txBody>
      </p:sp>
      <p:sp>
        <p:nvSpPr>
          <p:cNvPr id="11269" name="Rectangle 2"/>
          <p:cNvSpPr>
            <a:spLocks noGrp="1" noChangeArrowheads="1"/>
          </p:cNvSpPr>
          <p:nvPr>
            <p:ph type="title"/>
          </p:nvPr>
        </p:nvSpPr>
        <p:spPr/>
        <p:txBody>
          <a:bodyPr/>
          <a:lstStyle/>
          <a:p>
            <a:pPr eaLnBrk="1" hangingPunct="1"/>
            <a:r>
              <a:rPr lang="en-US" smtClean="0"/>
              <a:t>Probability (cont)</a:t>
            </a:r>
          </a:p>
        </p:txBody>
      </p:sp>
      <p:sp>
        <p:nvSpPr>
          <p:cNvPr id="11270" name="Rectangle 3"/>
          <p:cNvSpPr>
            <a:spLocks noGrp="1" noChangeArrowheads="1"/>
          </p:cNvSpPr>
          <p:nvPr>
            <p:ph type="body" idx="1"/>
          </p:nvPr>
        </p:nvSpPr>
        <p:spPr/>
        <p:txBody>
          <a:bodyPr/>
          <a:lstStyle/>
          <a:p>
            <a:pPr eaLnBrk="1" hangingPunct="1">
              <a:lnSpc>
                <a:spcPct val="90000"/>
              </a:lnSpc>
            </a:pPr>
            <a:r>
              <a:rPr lang="en-US" sz="2800" smtClean="0"/>
              <a:t>Example.  Rolling two fair dice</a:t>
            </a:r>
          </a:p>
          <a:p>
            <a:pPr lvl="1" eaLnBrk="1" hangingPunct="1">
              <a:lnSpc>
                <a:spcPct val="90000"/>
              </a:lnSpc>
            </a:pPr>
            <a:r>
              <a:rPr lang="en-US" sz="2400" smtClean="0"/>
              <a:t>For O see slide 4</a:t>
            </a:r>
          </a:p>
          <a:p>
            <a:pPr lvl="1" eaLnBrk="1" hangingPunct="1">
              <a:lnSpc>
                <a:spcPct val="90000"/>
              </a:lnSpc>
            </a:pPr>
            <a:r>
              <a:rPr lang="en-US" sz="2400" smtClean="0"/>
              <a:t>Let E= {Event: number of spots add to 6}</a:t>
            </a:r>
          </a:p>
          <a:p>
            <a:pPr lvl="1" eaLnBrk="1" hangingPunct="1">
              <a:lnSpc>
                <a:spcPct val="90000"/>
              </a:lnSpc>
            </a:pPr>
            <a:r>
              <a:rPr lang="en-US" sz="2400" smtClean="0"/>
              <a:t>E = { (1,5), (2,4), (3,3), (4,2), (5,1) }</a:t>
            </a:r>
          </a:p>
          <a:p>
            <a:pPr lvl="1" eaLnBrk="1" hangingPunct="1">
              <a:lnSpc>
                <a:spcPct val="90000"/>
              </a:lnSpc>
            </a:pPr>
            <a:r>
              <a:rPr lang="en-US" sz="2400" smtClean="0"/>
              <a:t>|E| = 5</a:t>
            </a:r>
          </a:p>
          <a:p>
            <a:pPr lvl="1" eaLnBrk="1" hangingPunct="1">
              <a:lnSpc>
                <a:spcPct val="90000"/>
              </a:lnSpc>
            </a:pPr>
            <a:r>
              <a:rPr lang="en-US" sz="2400" i="1" smtClean="0"/>
              <a:t>p</a:t>
            </a:r>
            <a:r>
              <a:rPr lang="en-US" sz="2400" smtClean="0"/>
              <a:t>(E)=|E| / |O|</a:t>
            </a:r>
          </a:p>
          <a:p>
            <a:pPr lvl="1" eaLnBrk="1" hangingPunct="1">
              <a:lnSpc>
                <a:spcPct val="90000"/>
              </a:lnSpc>
            </a:pPr>
            <a:r>
              <a:rPr lang="en-US" sz="2400" i="1" smtClean="0"/>
              <a:t>p</a:t>
            </a:r>
            <a:r>
              <a:rPr lang="en-US" sz="2400" smtClean="0"/>
              <a:t>(E)= 5/36</a:t>
            </a:r>
            <a:endParaRPr lang="en-US" sz="2400" b="1" i="1" u="sng"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2774</TotalTime>
  <Words>1026</Words>
  <Application>Microsoft Office PowerPoint</Application>
  <PresentationFormat>On-screen Show (4:3)</PresentationFormat>
  <Paragraphs>191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Fireball</vt:lpstr>
      <vt:lpstr>Lecture 13 Elements of Probability</vt:lpstr>
      <vt:lpstr>Lecture Introduction</vt:lpstr>
      <vt:lpstr>Sample Space</vt:lpstr>
      <vt:lpstr>Sample Space (cont)</vt:lpstr>
      <vt:lpstr>Event</vt:lpstr>
      <vt:lpstr>Events (cont)</vt:lpstr>
      <vt:lpstr>Events (cont)</vt:lpstr>
      <vt:lpstr>Probability</vt:lpstr>
      <vt:lpstr>Probability (cont)</vt:lpstr>
      <vt:lpstr>Probability (cont)</vt:lpstr>
      <vt:lpstr>Properties of Probabilities</vt:lpstr>
      <vt:lpstr>Example</vt:lpstr>
      <vt:lpstr>Example</vt:lpstr>
      <vt:lpstr>Example (cont)</vt:lpstr>
      <vt:lpstr>Pigeonhole Principle</vt:lpstr>
      <vt:lpstr>Example</vt:lpstr>
      <vt:lpstr>Using the Pigeonhole Principle</vt:lpstr>
      <vt:lpstr>Extended Pigeonhole Principle</vt:lpstr>
      <vt:lpstr>Using the Extended Principle</vt:lpstr>
      <vt:lpstr>Key Concepts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Lecture</dc:title>
  <dc:creator>Bill</dc:creator>
  <cp:lastModifiedBy>admin</cp:lastModifiedBy>
  <cp:revision>94</cp:revision>
  <cp:lastPrinted>1601-01-01T00:00:00Z</cp:lastPrinted>
  <dcterms:created xsi:type="dcterms:W3CDTF">2003-01-26T23:29:36Z</dcterms:created>
  <dcterms:modified xsi:type="dcterms:W3CDTF">2014-10-27T18:04:33Z</dcterms:modified>
</cp:coreProperties>
</file>